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49"/>
  </p:notes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303" r:id="rId22"/>
    <p:sldId id="275" r:id="rId23"/>
    <p:sldId id="276" r:id="rId24"/>
    <p:sldId id="277" r:id="rId25"/>
    <p:sldId id="278" r:id="rId26"/>
    <p:sldId id="280" r:id="rId27"/>
    <p:sldId id="279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7" r:id="rId42"/>
    <p:sldId id="298" r:id="rId43"/>
    <p:sldId id="299" r:id="rId44"/>
    <p:sldId id="300" r:id="rId45"/>
    <p:sldId id="284" r:id="rId46"/>
    <p:sldId id="301" r:id="rId47"/>
    <p:sldId id="304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louti, Nada GIZ TN" initials="BNGT" lastIdx="1" clrIdx="0">
    <p:extLst>
      <p:ext uri="{19B8F6BF-5375-455C-9EA6-DF929625EA0E}">
        <p15:presenceInfo xmlns:p15="http://schemas.microsoft.com/office/powerpoint/2012/main" userId="S::nada.baklouti@giz.de::8609a631-f5b0-4b77-bd29-78d55bb058bd" providerId="AD"/>
      </p:ext>
    </p:extLst>
  </p:cmAuthor>
  <p:cmAuthor id="2" name="Mghirbi, Zeineb GIZ TN" initials="MZGT" lastIdx="2" clrIdx="1">
    <p:extLst>
      <p:ext uri="{19B8F6BF-5375-455C-9EA6-DF929625EA0E}">
        <p15:presenceInfo xmlns:p15="http://schemas.microsoft.com/office/powerpoint/2012/main" userId="S::zeineb.mghirbi@giz.de::64a06f46-7336-4099-a6c0-bcb6f795e5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F"/>
    <a:srgbClr val="D5E3FF"/>
    <a:srgbClr val="E2F7FE"/>
    <a:srgbClr val="CAF2FE"/>
    <a:srgbClr val="E5F6FF"/>
    <a:srgbClr val="F1E8F8"/>
    <a:srgbClr val="FDE3E3"/>
    <a:srgbClr val="FEF4F4"/>
    <a:srgbClr val="FF9999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A4D12-332D-4A1D-AE8E-6A225A6AFE3E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change the mask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EF497-4B32-4E0B-81FB-614F7BE96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36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mate Chang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B5E7F8-E021-482C-89D9-8F2899B8E962}"/>
              </a:ext>
            </a:extLst>
          </p:cNvPr>
          <p:cNvSpPr/>
          <p:nvPr userDrawn="1"/>
        </p:nvSpPr>
        <p:spPr>
          <a:xfrm>
            <a:off x="330662" y="341745"/>
            <a:ext cx="11526982" cy="1302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10">
            <a:extLst>
              <a:ext uri="{FF2B5EF4-FFF2-40B4-BE49-F238E27FC236}">
                <a16:creationId xmlns:a16="http://schemas.microsoft.com/office/drawing/2014/main" id="{EB0F8271-0921-4A6E-9E28-952B38542CFD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163" y="479425"/>
            <a:ext cx="959198" cy="1023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AA4996-94D3-4AF8-A277-09BF2AA953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r="9941"/>
          <a:stretch/>
        </p:blipFill>
        <p:spPr>
          <a:xfrm>
            <a:off x="5991616" y="1943970"/>
            <a:ext cx="6162806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0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ewable Energy t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5B04F-D91C-49E8-A01B-BADCCEA05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554480"/>
            <a:ext cx="5294776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6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ewable Energy t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5B04F-D91C-49E8-A01B-BADCCEA05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554480"/>
            <a:ext cx="5303520" cy="43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3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ewable Energy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5B04F-D91C-49E8-A01B-BADCCEA05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560" y="4297680"/>
            <a:ext cx="281637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6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ewable Energy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5B04F-D91C-49E8-A01B-BADCCEA05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297680"/>
            <a:ext cx="281637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3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Efficiency t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13482-7D12-4BAB-A005-E7C0DAE26F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1" y="1554480"/>
            <a:ext cx="5247471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5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_Efficiency t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13482-7D12-4BAB-A005-E7C0DAE26F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54480"/>
            <a:ext cx="5247471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37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_Efficiency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13482-7D12-4BAB-A005-E7C0DAE26F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560" y="4297680"/>
            <a:ext cx="279120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99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_Efficiency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13482-7D12-4BAB-A005-E7C0DAE26F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297680"/>
            <a:ext cx="279120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8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 vs Bad t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0A43CC-F51A-4B59-9B1D-CD57E4767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27" y="1895302"/>
            <a:ext cx="5852160" cy="408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3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 vs Bad t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BA47C-C49D-4FE7-837A-488D77857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0605"/>
            <a:ext cx="5852160" cy="408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1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Efficiency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0A47C4-B949-4917-8751-06CD8D4C627A}"/>
              </a:ext>
            </a:extLst>
          </p:cNvPr>
          <p:cNvSpPr/>
          <p:nvPr userDrawn="1"/>
        </p:nvSpPr>
        <p:spPr>
          <a:xfrm>
            <a:off x="330662" y="341745"/>
            <a:ext cx="11526982" cy="1302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A830E3E5-B6D5-4BFA-9A64-59C5C4715BF0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163" y="479425"/>
            <a:ext cx="959198" cy="1023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C750D7-CBB4-4DC0-A71C-B8B79381CB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81" y="3026324"/>
            <a:ext cx="6492240" cy="36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7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 vs Bad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B6E77-64DE-4ECA-8854-FA5E3ED72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59" y="4621920"/>
            <a:ext cx="2807101" cy="19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49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 vs Bad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A9BA28-DD3B-4079-84D0-53AB3897C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7152"/>
            <a:ext cx="2807101" cy="19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9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rastructure t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37210-2D8B-4C3F-A64E-9A2A8D370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44" y="2090820"/>
            <a:ext cx="5394960" cy="4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09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rastructure t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F6C481-937F-4360-BC90-E39BEB2AC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3037"/>
            <a:ext cx="5394960" cy="41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4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rastructur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B9A9B6-F434-49CA-9A69-2163DA525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22" y="4759080"/>
            <a:ext cx="2521837" cy="19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06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rastructur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B3030C-0FE1-46E7-BCF9-60AD306B9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68434"/>
            <a:ext cx="2521837" cy="19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98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tical Dialogue t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CD5F9-87FC-4A0A-9B27-4D7A931AA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61" y="2339579"/>
            <a:ext cx="6035040" cy="383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04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tical Dialogue t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429C9A-4B95-4695-8077-7D01CE039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157530"/>
            <a:ext cx="6035040" cy="383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64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tical Dialogu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FE6E25-6367-4034-AEDF-13DCAC6A6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85" y="4764779"/>
            <a:ext cx="2794708" cy="17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46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tical Dialogu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D1A3EF-B499-4F65-9E98-7900E8F4A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4" y="4764779"/>
            <a:ext cx="2794708" cy="17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9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 vs Ba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0A47C4-B949-4917-8751-06CD8D4C627A}"/>
              </a:ext>
            </a:extLst>
          </p:cNvPr>
          <p:cNvSpPr/>
          <p:nvPr userDrawn="1"/>
        </p:nvSpPr>
        <p:spPr>
          <a:xfrm>
            <a:off x="330662" y="341745"/>
            <a:ext cx="11526982" cy="1302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A830E3E5-B6D5-4BFA-9A64-59C5C4715BF0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163" y="479425"/>
            <a:ext cx="959198" cy="1023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72652E-ED6B-4290-A322-29A04DA98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53" y="3026324"/>
            <a:ext cx="64008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0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s &amp; Education t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129D4A-3774-4B26-AF88-9375A12FD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71" y="1919253"/>
            <a:ext cx="5943600" cy="43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65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s &amp; Education t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566C5-593C-4D90-B5F5-986501D69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" y="1811188"/>
            <a:ext cx="5943600" cy="43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1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s &amp; Education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07AB5-4A36-4B9C-B754-D41D912AF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752" y="4759715"/>
            <a:ext cx="2711248" cy="19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02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s &amp; Educatio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86BDF3-140D-447C-BB2B-F5C487106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0" y="4668434"/>
            <a:ext cx="2711248" cy="19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2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rastructur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0A47C4-B949-4917-8751-06CD8D4C627A}"/>
              </a:ext>
            </a:extLst>
          </p:cNvPr>
          <p:cNvSpPr/>
          <p:nvPr userDrawn="1"/>
        </p:nvSpPr>
        <p:spPr>
          <a:xfrm>
            <a:off x="330662" y="341745"/>
            <a:ext cx="11526982" cy="1302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A830E3E5-B6D5-4BFA-9A64-59C5C4715BF0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163" y="479425"/>
            <a:ext cx="959198" cy="1023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C67EA-D8F9-4C9E-8980-FD869EBF6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4"/>
          <a:stretch/>
        </p:blipFill>
        <p:spPr>
          <a:xfrm>
            <a:off x="2345113" y="3049676"/>
            <a:ext cx="7498080" cy="355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8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s &amp; Educatio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0A47C4-B949-4917-8751-06CD8D4C627A}"/>
              </a:ext>
            </a:extLst>
          </p:cNvPr>
          <p:cNvSpPr/>
          <p:nvPr userDrawn="1"/>
        </p:nvSpPr>
        <p:spPr>
          <a:xfrm>
            <a:off x="330662" y="341745"/>
            <a:ext cx="11526982" cy="1302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A830E3E5-B6D5-4BFA-9A64-59C5C4715BF0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163" y="479425"/>
            <a:ext cx="959198" cy="1023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21B50-9EEB-4074-B2A6-395CC7792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/>
          <a:stretch/>
        </p:blipFill>
        <p:spPr>
          <a:xfrm>
            <a:off x="2366041" y="3147249"/>
            <a:ext cx="7132320" cy="35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2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tical Dialog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0A47C4-B949-4917-8751-06CD8D4C627A}"/>
              </a:ext>
            </a:extLst>
          </p:cNvPr>
          <p:cNvSpPr/>
          <p:nvPr userDrawn="1"/>
        </p:nvSpPr>
        <p:spPr>
          <a:xfrm>
            <a:off x="330662" y="341745"/>
            <a:ext cx="11526982" cy="1302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A830E3E5-B6D5-4BFA-9A64-59C5C4715BF0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163" y="479425"/>
            <a:ext cx="959198" cy="1023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D394A-E47D-4F59-8B62-1BE30B1C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53" y="3269802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ewable Energy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0A47C4-B949-4917-8751-06CD8D4C627A}"/>
              </a:ext>
            </a:extLst>
          </p:cNvPr>
          <p:cNvSpPr/>
          <p:nvPr userDrawn="1"/>
        </p:nvSpPr>
        <p:spPr>
          <a:xfrm>
            <a:off x="330662" y="341745"/>
            <a:ext cx="11526982" cy="1302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A830E3E5-B6D5-4BFA-9A64-59C5C4715BF0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163" y="479425"/>
            <a:ext cx="959198" cy="1023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0FB80A-17A8-4BCA-83FF-AD06DA4446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33" y="3026324"/>
            <a:ext cx="6492240" cy="36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5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llu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0A47C4-B949-4917-8751-06CD8D4C627A}"/>
              </a:ext>
            </a:extLst>
          </p:cNvPr>
          <p:cNvSpPr/>
          <p:nvPr userDrawn="1"/>
        </p:nvSpPr>
        <p:spPr>
          <a:xfrm>
            <a:off x="330662" y="341745"/>
            <a:ext cx="11526982" cy="1302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A830E3E5-B6D5-4BFA-9A64-59C5C4715BF0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163" y="479425"/>
            <a:ext cx="959198" cy="102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9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newable Energy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D8058-B518-A94D-810E-421A0060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4EBC0-3592-8A42-B562-90DBCC8DE741}" type="datetimeFigureOut">
              <a:rPr lang="de-DE" smtClean="0"/>
              <a:t>13.09.2021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5F73D-8C5D-8541-9D48-BE7E6DF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F9DDE-5434-0247-ADF0-01BF6561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8D7D05-248F-9844-BECA-9F86F6DA90F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224F5-96CC-41CA-A221-469B1511453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5B04F-D91C-49E8-A01B-BADCCEA05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560" y="4297680"/>
            <a:ext cx="281637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5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DDE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29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3" r:id="rId8"/>
    <p:sldLayoutId id="214748368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DDDE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986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8" r:id="rId7"/>
    <p:sldLayoutId id="2147483665" r:id="rId8"/>
    <p:sldLayoutId id="2147483666" r:id="rId9"/>
    <p:sldLayoutId id="2147483667" r:id="rId10"/>
    <p:sldLayoutId id="2147483664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8" r:id="rId17"/>
    <p:sldLayoutId id="2147483679" r:id="rId18"/>
    <p:sldLayoutId id="2147483680" r:id="rId19"/>
    <p:sldLayoutId id="2147483681" r:id="rId20"/>
    <p:sldLayoutId id="2147483674" r:id="rId21"/>
    <p:sldLayoutId id="2147483675" r:id="rId22"/>
    <p:sldLayoutId id="2147483676" r:id="rId23"/>
    <p:sldLayoutId id="214748367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svg"/><Relationship Id="rId7" Type="http://schemas.openxmlformats.org/officeDocument/2006/relationships/image" Target="../media/image48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18" Type="http://schemas.openxmlformats.org/officeDocument/2006/relationships/image" Target="../media/image73.png"/><Relationship Id="rId3" Type="http://schemas.openxmlformats.org/officeDocument/2006/relationships/image" Target="../media/image58.svg"/><Relationship Id="rId21" Type="http://schemas.openxmlformats.org/officeDocument/2006/relationships/image" Target="../media/image76.sv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17" Type="http://schemas.openxmlformats.org/officeDocument/2006/relationships/image" Target="../media/image72.sv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5" Type="http://schemas.openxmlformats.org/officeDocument/2006/relationships/image" Target="../media/image70.svg"/><Relationship Id="rId23" Type="http://schemas.openxmlformats.org/officeDocument/2006/relationships/image" Target="../media/image78.svg"/><Relationship Id="rId10" Type="http://schemas.openxmlformats.org/officeDocument/2006/relationships/image" Target="../media/image65.png"/><Relationship Id="rId19" Type="http://schemas.openxmlformats.org/officeDocument/2006/relationships/image" Target="../media/image74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Relationship Id="rId14" Type="http://schemas.openxmlformats.org/officeDocument/2006/relationships/image" Target="../media/image69.png"/><Relationship Id="rId22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0.sv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0.svg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7" Type="http://schemas.openxmlformats.org/officeDocument/2006/relationships/image" Target="../media/image87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6.png"/><Relationship Id="rId5" Type="http://schemas.openxmlformats.org/officeDocument/2006/relationships/image" Target="../media/image80.sv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0.svg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User2\Documents\Francois\Journée de l'energie\Logo_Paternariat_TUN_ALL_Energie.png">
            <a:extLst>
              <a:ext uri="{FF2B5EF4-FFF2-40B4-BE49-F238E27FC236}">
                <a16:creationId xmlns:a16="http://schemas.microsoft.com/office/drawing/2014/main" id="{CE61109B-303F-4B4F-9D3E-21733A263D6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2583" y="643736"/>
            <a:ext cx="2139864" cy="65280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E1C0E4-97E8-4748-9BCA-20893965044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5"/>
          <a:stretch/>
        </p:blipFill>
        <p:spPr bwMode="auto">
          <a:xfrm>
            <a:off x="10478067" y="415393"/>
            <a:ext cx="1116965" cy="1109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014B4A-A010-4C05-B3E7-B6ABA25719B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12500" r="6485" b="17361"/>
          <a:stretch/>
        </p:blipFill>
        <p:spPr bwMode="auto">
          <a:xfrm>
            <a:off x="5199961" y="567536"/>
            <a:ext cx="2013639" cy="875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AE7376D-D91A-49FB-B4E0-54CA4795E582}"/>
              </a:ext>
            </a:extLst>
          </p:cNvPr>
          <p:cNvSpPr txBox="1"/>
          <p:nvPr/>
        </p:nvSpPr>
        <p:spPr>
          <a:xfrm>
            <a:off x="2886358" y="1880588"/>
            <a:ext cx="609783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altLang="fr-TN" sz="2000" b="1">
                <a:solidFill>
                  <a:schemeClr val="tx2"/>
                </a:solidFill>
                <a:latin typeface="Arial" panose="020B0604020202020204" pitchFamily="34" charset="0"/>
              </a:rPr>
              <a:t>Renforcement de la présence féminine dans le secteur de l’énergie et du climat en Tunisie</a:t>
            </a:r>
            <a:endParaRPr lang="fr-FR" altLang="fr-TN" sz="28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fr-FR" altLang="fr-TN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Atelier de présentation des résultats de l’étude</a:t>
            </a:r>
          </a:p>
          <a:p>
            <a:pPr algn="ctr" eaLnBrk="1" hangingPunct="1">
              <a:defRPr/>
            </a:pPr>
            <a:endParaRPr lang="fr-FR" altLang="fr-TN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fr-FR" altLang="fr-TN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Septembre 2021</a:t>
            </a:r>
          </a:p>
        </p:txBody>
      </p:sp>
      <p:pic>
        <p:nvPicPr>
          <p:cNvPr id="14" name="Image 13" descr="C:\Users\User2\Documents\Francois\Journée de l'energie\Logo_Paternariat_TUN_ALL_Energie.png">
            <a:extLst>
              <a:ext uri="{FF2B5EF4-FFF2-40B4-BE49-F238E27FC236}">
                <a16:creationId xmlns:a16="http://schemas.microsoft.com/office/drawing/2014/main" id="{AB73A42A-5E07-43B3-9155-2B4F00F993E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2583" y="613256"/>
            <a:ext cx="2139864" cy="65280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972F426-D683-4F42-8111-0E530F8F409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12500" r="6485" b="17361"/>
          <a:stretch/>
        </p:blipFill>
        <p:spPr bwMode="auto">
          <a:xfrm>
            <a:off x="5199961" y="537056"/>
            <a:ext cx="2013639" cy="875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079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D1D4852-0111-43F6-A703-E9561EF6775C}"/>
              </a:ext>
            </a:extLst>
          </p:cNvPr>
          <p:cNvSpPr txBox="1"/>
          <p:nvPr/>
        </p:nvSpPr>
        <p:spPr>
          <a:xfrm>
            <a:off x="3048000" y="252688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Principaux enseignements et recommandations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82B753-416A-4830-B027-B4B8B9556EAC}"/>
              </a:ext>
            </a:extLst>
          </p:cNvPr>
          <p:cNvSpPr txBox="1"/>
          <p:nvPr/>
        </p:nvSpPr>
        <p:spPr>
          <a:xfrm>
            <a:off x="4876275" y="3680089"/>
            <a:ext cx="243944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1" i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Intervenant :</a:t>
            </a:r>
            <a:endParaRPr lang="fr-FR" sz="1600" i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i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Bechir Lassoued, FMC</a:t>
            </a:r>
          </a:p>
        </p:txBody>
      </p:sp>
    </p:spTree>
    <p:extLst>
      <p:ext uri="{BB962C8B-B14F-4D97-AF65-F5344CB8AC3E}">
        <p14:creationId xmlns:p14="http://schemas.microsoft.com/office/powerpoint/2010/main" val="269733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121357-0B05-46C5-A307-2387E7A20486}"/>
              </a:ext>
            </a:extLst>
          </p:cNvPr>
          <p:cNvSpPr/>
          <p:nvPr/>
        </p:nvSpPr>
        <p:spPr>
          <a:xfrm>
            <a:off x="0" y="701040"/>
            <a:ext cx="48463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2.1. Principaux enseignements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84F4AD-D7C2-4AA4-95AB-7B159126A9FD}"/>
              </a:ext>
            </a:extLst>
          </p:cNvPr>
          <p:cNvSpPr txBox="1"/>
          <p:nvPr/>
        </p:nvSpPr>
        <p:spPr>
          <a:xfrm>
            <a:off x="-30480" y="116052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/02 Principaux enseignements et recommandations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42AA92-6777-4375-B72A-7D5D082AD2A5}"/>
              </a:ext>
            </a:extLst>
          </p:cNvPr>
          <p:cNvSpPr txBox="1"/>
          <p:nvPr/>
        </p:nvSpPr>
        <p:spPr>
          <a:xfrm>
            <a:off x="233680" y="1505976"/>
            <a:ext cx="993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buClr>
                <a:schemeClr val="accent4"/>
              </a:buClr>
              <a:defRPr/>
            </a:pP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situation globale présentant une régression des indicateurs genre 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D2ADFA-CDB5-43F2-ACE5-7B78D1EFD78A}"/>
              </a:ext>
            </a:extLst>
          </p:cNvPr>
          <p:cNvSpPr/>
          <p:nvPr/>
        </p:nvSpPr>
        <p:spPr>
          <a:xfrm>
            <a:off x="782638" y="2119249"/>
            <a:ext cx="89404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fr-FR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cadre législatif et institutionnel consacrant la diversité des genres,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Tx/>
              <a:buChar char="-"/>
              <a:defRPr/>
            </a:pPr>
            <a:endParaRPr lang="fr-FR" b="1" u="sng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Tx/>
              <a:buChar char="-"/>
              <a:defRPr/>
            </a:pPr>
            <a:endParaRPr lang="fr-FR" b="1" u="sng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fr-FR" sz="2400" b="1">
                <a:solidFill>
                  <a:srgbClr val="3DB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Mais…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CEBDF46-56E4-4EC8-9EF1-2FDE1455C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795" y="2587925"/>
            <a:ext cx="672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Tunisie est au</a:t>
            </a:r>
            <a:r>
              <a:rPr lang="fr-FR" altLang="fr-FR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fr-FR" altLang="fr-FR" sz="1400" b="1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 </a:t>
            </a:r>
            <a:r>
              <a:rPr lang="fr-FR" altLang="fr-FR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 en matière d’égalité des genres dans la région </a:t>
            </a:r>
            <a:r>
              <a:rPr lang="fr-FR" altLang="fr-FR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</a:t>
            </a:r>
            <a:endParaRPr lang="fr-FR" altLang="fr-FR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B2C3C8-9BB6-4A24-8F14-F40433190B38}"/>
              </a:ext>
            </a:extLst>
          </p:cNvPr>
          <p:cNvSpPr/>
          <p:nvPr/>
        </p:nvSpPr>
        <p:spPr>
          <a:xfrm>
            <a:off x="3059112" y="3315930"/>
            <a:ext cx="7694613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Selon le </a:t>
            </a:r>
            <a:r>
              <a:rPr lang="fr-FR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fr-FR" sz="1600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fr-FR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report 2020, </a:t>
            </a: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Tunisie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 </a:t>
            </a:r>
            <a:r>
              <a:rPr lang="fr-FR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globalement</a:t>
            </a: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fr-FR" sz="28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fr-FR" sz="2800" baseline="300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80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28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fr-FR" sz="2800" baseline="300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80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 du </a:t>
            </a:r>
            <a:r>
              <a:rPr lang="fr-FR" sz="28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fr-FR" sz="2800" baseline="300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800" baseline="3000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28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r>
              <a:rPr lang="fr-FR" sz="2800" baseline="300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 en matière de  </a:t>
            </a:r>
            <a:r>
              <a:rPr lang="fr-FR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économique </a:t>
            </a: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opportunités de travail</a:t>
            </a:r>
            <a:endParaRPr lang="fr-FR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 du </a:t>
            </a:r>
            <a:r>
              <a:rPr lang="fr-FR" sz="28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fr-FR" sz="2800" baseline="300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fr-FR" sz="28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fr-FR" sz="2800" baseline="300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 en matière d’</a:t>
            </a:r>
            <a:r>
              <a:rPr lang="fr-FR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éducation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 du </a:t>
            </a:r>
            <a:r>
              <a:rPr lang="fr-FR" sz="28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fr-FR" sz="2800" baseline="300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80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28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fr-FR" sz="2800" baseline="300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matière de </a:t>
            </a:r>
            <a:r>
              <a:rPr lang="fr-FR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politique </a:t>
            </a:r>
            <a:endParaRPr lang="fr-FR"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9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B699387-08C6-49A5-B5D7-C36702077552}"/>
              </a:ext>
            </a:extLst>
          </p:cNvPr>
          <p:cNvSpPr txBox="1"/>
          <p:nvPr/>
        </p:nvSpPr>
        <p:spPr>
          <a:xfrm>
            <a:off x="375920" y="1683435"/>
            <a:ext cx="826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situation globale présentant une régression des indicateurs genre :</a:t>
            </a:r>
            <a:endParaRPr lang="fr-FR" b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5649F-DE02-4CF5-ABCA-31A9FAF54BD5}"/>
              </a:ext>
            </a:extLst>
          </p:cNvPr>
          <p:cNvSpPr/>
          <p:nvPr/>
        </p:nvSpPr>
        <p:spPr>
          <a:xfrm>
            <a:off x="0" y="701040"/>
            <a:ext cx="48463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2.1. Principaux enseignements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159200-83B3-4CF0-B056-653EEC6CCDD1}"/>
              </a:ext>
            </a:extLst>
          </p:cNvPr>
          <p:cNvSpPr txBox="1"/>
          <p:nvPr/>
        </p:nvSpPr>
        <p:spPr>
          <a:xfrm>
            <a:off x="-30480" y="116052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/02 Principaux enseignements et recommandations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1BD68-C65B-4663-9311-C41BA8884D17}"/>
              </a:ext>
            </a:extLst>
          </p:cNvPr>
          <p:cNvSpPr/>
          <p:nvPr/>
        </p:nvSpPr>
        <p:spPr>
          <a:xfrm>
            <a:off x="6784936" y="2240682"/>
            <a:ext cx="2990850" cy="1231106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2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23,3%</a:t>
            </a:r>
            <a:endParaRPr lang="fr-FR" sz="1600" b="1">
              <a:solidFill>
                <a:srgbClr val="3DBC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femmes accèdent au crédit logement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C154F-FEF1-4FD5-B677-02F573EFF837}"/>
              </a:ext>
            </a:extLst>
          </p:cNvPr>
          <p:cNvSpPr/>
          <p:nvPr/>
        </p:nvSpPr>
        <p:spPr>
          <a:xfrm>
            <a:off x="3368993" y="3939491"/>
            <a:ext cx="68318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fr-FR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chômage </a:t>
            </a:r>
            <a:r>
              <a:rPr lang="fr-FR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touche </a:t>
            </a:r>
            <a:r>
              <a:rPr lang="fr-FR" sz="28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fois </a:t>
            </a:r>
            <a:r>
              <a:rPr lang="fr-FR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fr-FR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fr-FR" sz="1400" b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fr-FR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         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fr-FR" sz="280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22,5 %</a:t>
            </a:r>
            <a:r>
              <a:rPr lang="fr-FR" sz="140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2800">
                <a:ln w="0"/>
                <a:solidFill>
                  <a:prstClr val="white">
                    <a:lumMod val="50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12,4%</a:t>
            </a:r>
            <a:endParaRPr lang="fr-FR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C3F857-3E69-49C7-B064-3185097FFB91}"/>
              </a:ext>
            </a:extLst>
          </p:cNvPr>
          <p:cNvSpPr/>
          <p:nvPr/>
        </p:nvSpPr>
        <p:spPr>
          <a:xfrm>
            <a:off x="3809683" y="5207413"/>
            <a:ext cx="7932737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 disparité est plus marquée dans les </a:t>
            </a:r>
            <a:r>
              <a:rPr lang="fr-FR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régions de l’intérieur du pays </a:t>
            </a:r>
            <a:r>
              <a:rPr lang="fr-FR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 le taux de </a:t>
            </a:r>
            <a:r>
              <a:rPr lang="fr-FR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chômage </a:t>
            </a:r>
            <a:r>
              <a:rPr lang="fr-FR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féminin</a:t>
            </a:r>
            <a:r>
              <a:rPr lang="fr-FR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atteint une moyenne de </a:t>
            </a:r>
            <a:r>
              <a:rPr lang="fr-FR" sz="28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35 %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F5AB1C48-3A4F-44A4-8B78-863274465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110" y="6545574"/>
            <a:ext cx="4572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900">
                <a:solidFill>
                  <a:srgbClr val="C00000"/>
                </a:solidFill>
              </a:rPr>
              <a:t>selon le rapport 2020 du Forum Economique Mondial sur l’inégalité hommes-femmes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FC1FAC1-0249-47B4-9018-B9DCD69FCA98}"/>
              </a:ext>
            </a:extLst>
          </p:cNvPr>
          <p:cNvSpPr txBox="1">
            <a:spLocks/>
          </p:cNvSpPr>
          <p:nvPr/>
        </p:nvSpPr>
        <p:spPr>
          <a:xfrm>
            <a:off x="1487356" y="2240682"/>
            <a:ext cx="3344862" cy="1292662"/>
          </a:xfrm>
          <a:prstGeom prst="rect">
            <a:avLst/>
          </a:prstGeom>
          <a:noFill/>
          <a:ln>
            <a:solidFill>
              <a:schemeClr val="bg1">
                <a:lumMod val="90000"/>
              </a:schemeClr>
            </a:solidFill>
          </a:ln>
        </p:spPr>
        <p:txBody>
          <a:bodyPr wrap="square" lIns="108000" rIns="10800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>
                <a:ln w="0"/>
                <a:solidFill>
                  <a:srgbClr val="3DBCB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2,9%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entreprises ont </a:t>
            </a:r>
            <a:r>
              <a:rPr lang="fr-FR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capital détenu en majorité </a:t>
            </a:r>
            <a:r>
              <a:rPr lang="fr-FR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des </a:t>
            </a:r>
            <a:r>
              <a:rPr lang="fr-FR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femmes</a:t>
            </a:r>
            <a:endParaRPr kumimoji="0" lang="fr-FR" sz="700" b="0" i="0" u="none" strike="noStrike" kern="1200" cap="none" spc="0" normalizeH="0" baseline="0" noProof="0">
              <a:ln w="0"/>
              <a:solidFill>
                <a:srgbClr val="3DBCB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fr-FR" sz="800" i="1" ker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que 19" descr="Profil femelle avec un remplissage uni">
            <a:extLst>
              <a:ext uri="{FF2B5EF4-FFF2-40B4-BE49-F238E27FC236}">
                <a16:creationId xmlns:a16="http://schemas.microsoft.com/office/drawing/2014/main" id="{DBE1B0B7-1F81-4210-88DB-8470EFD44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679" y="2172419"/>
            <a:ext cx="631904" cy="631904"/>
          </a:xfrm>
          <a:prstGeom prst="rect">
            <a:avLst/>
          </a:prstGeom>
        </p:spPr>
      </p:pic>
      <p:pic>
        <p:nvPicPr>
          <p:cNvPr id="21" name="Graphique 20" descr="Profil femelle avec un remplissage uni">
            <a:extLst>
              <a:ext uri="{FF2B5EF4-FFF2-40B4-BE49-F238E27FC236}">
                <a16:creationId xmlns:a16="http://schemas.microsoft.com/office/drawing/2014/main" id="{562EEB79-9AEF-4986-ADDD-81DAAB080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259" y="2204518"/>
            <a:ext cx="631904" cy="631904"/>
          </a:xfrm>
          <a:prstGeom prst="rect">
            <a:avLst/>
          </a:prstGeom>
        </p:spPr>
      </p:pic>
      <p:pic>
        <p:nvPicPr>
          <p:cNvPr id="22" name="Graphique 21" descr="Profil femelle avec un remplissage uni">
            <a:extLst>
              <a:ext uri="{FF2B5EF4-FFF2-40B4-BE49-F238E27FC236}">
                <a16:creationId xmlns:a16="http://schemas.microsoft.com/office/drawing/2014/main" id="{D929DAC6-446B-4357-A021-914C6E4D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6097" y="3877935"/>
            <a:ext cx="631904" cy="631904"/>
          </a:xfrm>
          <a:prstGeom prst="rect">
            <a:avLst/>
          </a:prstGeom>
        </p:spPr>
      </p:pic>
      <p:pic>
        <p:nvPicPr>
          <p:cNvPr id="8" name="Graphique 7" descr="Compteur bas avec un remplissage uni">
            <a:extLst>
              <a:ext uri="{FF2B5EF4-FFF2-40B4-BE49-F238E27FC236}">
                <a16:creationId xmlns:a16="http://schemas.microsoft.com/office/drawing/2014/main" id="{008EBC3C-AFD2-4F76-966C-7D2AE0238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508" y="2789284"/>
            <a:ext cx="582075" cy="582075"/>
          </a:xfrm>
          <a:prstGeom prst="rect">
            <a:avLst/>
          </a:prstGeom>
        </p:spPr>
      </p:pic>
      <p:pic>
        <p:nvPicPr>
          <p:cNvPr id="30" name="Graphique 29" descr="Compteur bas avec un remplissage uni">
            <a:extLst>
              <a:ext uri="{FF2B5EF4-FFF2-40B4-BE49-F238E27FC236}">
                <a16:creationId xmlns:a16="http://schemas.microsoft.com/office/drawing/2014/main" id="{ECC54568-BC01-4F38-AC28-DBA9FF5BD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8173" y="2864798"/>
            <a:ext cx="582075" cy="582075"/>
          </a:xfrm>
          <a:prstGeom prst="rect">
            <a:avLst/>
          </a:prstGeom>
        </p:spPr>
      </p:pic>
      <p:pic>
        <p:nvPicPr>
          <p:cNvPr id="10" name="Graphique 9" descr="Profil mâle avec un remplissage uni">
            <a:extLst>
              <a:ext uri="{FF2B5EF4-FFF2-40B4-BE49-F238E27FC236}">
                <a16:creationId xmlns:a16="http://schemas.microsoft.com/office/drawing/2014/main" id="{8D5C92F3-22F8-4700-A42A-85D56094E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6000" y="3918775"/>
            <a:ext cx="631904" cy="6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3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8A966B-1F78-4433-8C81-D834230B288E}"/>
              </a:ext>
            </a:extLst>
          </p:cNvPr>
          <p:cNvSpPr/>
          <p:nvPr/>
        </p:nvSpPr>
        <p:spPr>
          <a:xfrm>
            <a:off x="0" y="701040"/>
            <a:ext cx="48463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2.1. Principaux enseignements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88A771-DD20-4F64-91D9-C718064AC2A2}"/>
              </a:ext>
            </a:extLst>
          </p:cNvPr>
          <p:cNvSpPr txBox="1"/>
          <p:nvPr/>
        </p:nvSpPr>
        <p:spPr>
          <a:xfrm>
            <a:off x="-30480" y="15367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/02 Principaux enseignements et recommandations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EB8327-C76D-45C4-A1B3-3A4D4A84AAD1}"/>
              </a:ext>
            </a:extLst>
          </p:cNvPr>
          <p:cNvSpPr txBox="1"/>
          <p:nvPr/>
        </p:nvSpPr>
        <p:spPr>
          <a:xfrm>
            <a:off x="518160" y="1651764"/>
            <a:ext cx="1092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1800" b="1" cap="none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rôle encore limité de la femme dans le secteur de l’énergie et du climat : </a:t>
            </a:r>
          </a:p>
          <a:p>
            <a:r>
              <a:rPr lang="fr-FR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800" b="1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 le secteur de l’EE et ER </a:t>
            </a:r>
            <a:r>
              <a:rPr lang="fr-FR" sz="1600" b="1" i="1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(Données 2019)</a:t>
            </a:r>
            <a:endParaRPr lang="fr-FR" b="1">
              <a:solidFill>
                <a:schemeClr val="tx2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EAC121-40C7-46DE-9007-3A6C348DB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120" y="3596511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endParaRPr lang="fr-FR" altLang="fr-FR" sz="240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CCDB33-E5B9-43A1-8BDF-483780C6D732}"/>
              </a:ext>
            </a:extLst>
          </p:cNvPr>
          <p:cNvSpPr/>
          <p:nvPr/>
        </p:nvSpPr>
        <p:spPr>
          <a:xfrm>
            <a:off x="5214620" y="359968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lang="fr-FR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AF4922-F680-4B09-AEF7-29FEE43BCE26}"/>
              </a:ext>
            </a:extLst>
          </p:cNvPr>
          <p:cNvSpPr/>
          <p:nvPr/>
        </p:nvSpPr>
        <p:spPr>
          <a:xfrm>
            <a:off x="3263583" y="2463036"/>
            <a:ext cx="3430587" cy="1076325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>
            <a:solidFill>
              <a:srgbClr val="004F80"/>
            </a:solidFill>
            <a:prstDash val="sysDash"/>
          </a:ln>
        </p:spPr>
        <p:txBody>
          <a:bodyPr>
            <a:spAutoFit/>
          </a:bodyPr>
          <a:lstStyle/>
          <a:p>
            <a:pPr algn="ctr">
              <a:defRPr/>
            </a:pPr>
            <a:endParaRPr lang="fr-FR" sz="16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faible présence féminine dans l'effectif global</a:t>
            </a:r>
          </a:p>
          <a:p>
            <a:pPr algn="ctr">
              <a:defRPr/>
            </a:pPr>
            <a:endParaRPr lang="fr-FR" sz="1600">
              <a:solidFill>
                <a:srgbClr val="EA78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D2B33-2723-43B2-B242-CE7D16F2B47A}"/>
              </a:ext>
            </a:extLst>
          </p:cNvPr>
          <p:cNvSpPr/>
          <p:nvPr/>
        </p:nvSpPr>
        <p:spPr>
          <a:xfrm>
            <a:off x="6933883" y="2461449"/>
            <a:ext cx="4041775" cy="1077912"/>
          </a:xfrm>
          <a:prstGeom prst="rect">
            <a:avLst/>
          </a:prstGeom>
          <a:solidFill>
            <a:schemeClr val="tx1">
              <a:lumMod val="95000"/>
            </a:schemeClr>
          </a:solidFill>
          <a:ln w="19050">
            <a:solidFill>
              <a:srgbClr val="004F80"/>
            </a:solidFill>
            <a:prstDash val="sysDash"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faible présence féminine dans les départements techniques VS une concentration dans les postes administratifs </a:t>
            </a:r>
          </a:p>
        </p:txBody>
      </p:sp>
      <p:grpSp>
        <p:nvGrpSpPr>
          <p:cNvPr id="10" name="Groupe 59">
            <a:extLst>
              <a:ext uri="{FF2B5EF4-FFF2-40B4-BE49-F238E27FC236}">
                <a16:creationId xmlns:a16="http://schemas.microsoft.com/office/drawing/2014/main" id="{858F4372-8F27-4418-9BE1-8168DA9C88B7}"/>
              </a:ext>
            </a:extLst>
          </p:cNvPr>
          <p:cNvGrpSpPr>
            <a:grpSpLocks/>
          </p:cNvGrpSpPr>
          <p:nvPr/>
        </p:nvGrpSpPr>
        <p:grpSpPr bwMode="auto">
          <a:xfrm>
            <a:off x="7044955" y="3656341"/>
            <a:ext cx="4058943" cy="1746387"/>
            <a:chOff x="4790267" y="3993912"/>
            <a:chExt cx="4031231" cy="25307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577E94-F112-4CB6-ACF4-17AF8012CEC0}"/>
                </a:ext>
              </a:extLst>
            </p:cNvPr>
            <p:cNvSpPr/>
            <p:nvPr/>
          </p:nvSpPr>
          <p:spPr>
            <a:xfrm>
              <a:off x="4790267" y="5956351"/>
              <a:ext cx="1800937" cy="535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78%           </a:t>
              </a:r>
              <a:r>
                <a:rPr lang="fr-FR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22%</a:t>
              </a:r>
              <a:endParaRPr lang="fr-FR" b="1">
                <a:solidFill>
                  <a:srgbClr val="C0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EE22B8-0139-47F4-86F4-9BC16E84CD28}"/>
                </a:ext>
              </a:extLst>
            </p:cNvPr>
            <p:cNvSpPr/>
            <p:nvPr/>
          </p:nvSpPr>
          <p:spPr>
            <a:xfrm>
              <a:off x="6956879" y="5989464"/>
              <a:ext cx="1864619" cy="535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46%</a:t>
              </a:r>
              <a:r>
                <a:rPr lang="fr-FR">
                  <a:solidFill>
                    <a:srgbClr val="0077B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fr-FR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54%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7DC6883-C35A-4C4B-BF9F-5142BF4B0F52}"/>
                </a:ext>
              </a:extLst>
            </p:cNvPr>
            <p:cNvCxnSpPr/>
            <p:nvPr/>
          </p:nvCxnSpPr>
          <p:spPr bwMode="auto">
            <a:xfrm>
              <a:off x="6610419" y="3993912"/>
              <a:ext cx="0" cy="22742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ZoneTexte 1">
            <a:extLst>
              <a:ext uri="{FF2B5EF4-FFF2-40B4-BE49-F238E27FC236}">
                <a16:creationId xmlns:a16="http://schemas.microsoft.com/office/drawing/2014/main" id="{327B1A23-D02A-4B88-8530-D88E8D08A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583" y="5627112"/>
            <a:ext cx="8376920" cy="107721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T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plafond de verre au niveau des postes de direction (</a:t>
            </a:r>
            <a:r>
              <a:rPr kumimoji="0" lang="fr-FR" altLang="fr-TN" sz="1600" b="1" i="0" u="none" strike="noStrike" kern="0" cap="none" spc="0" normalizeH="0" baseline="0" noProof="0">
                <a:ln>
                  <a:noFill/>
                </a:ln>
                <a:solidFill>
                  <a:srgbClr val="3DBCB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6% </a:t>
            </a:r>
            <a:r>
              <a:rPr kumimoji="0" lang="fr-FR" altLang="fr-T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seulement)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TN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T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Sous-représentation des femmes dans les formations professionnelles contre une forte présence dans les filières universitaires (</a:t>
            </a:r>
            <a:r>
              <a:rPr kumimoji="0" lang="fr-FR" altLang="fr-TN" sz="1600" b="1" i="0" u="none" strike="noStrike" kern="0" cap="none" spc="0" normalizeH="0" baseline="0" noProof="0">
                <a:ln>
                  <a:noFill/>
                </a:ln>
                <a:solidFill>
                  <a:srgbClr val="3DBCB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12% </a:t>
            </a:r>
            <a:r>
              <a:rPr kumimoji="0" lang="fr-FR" altLang="fr-TN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contre </a:t>
            </a:r>
            <a:r>
              <a:rPr kumimoji="0" lang="fr-FR" altLang="fr-TN" sz="1600" b="1" i="0" u="none" strike="noStrike" kern="0" cap="none" spc="0" normalizeH="0" baseline="0" noProof="0">
                <a:ln>
                  <a:noFill/>
                </a:ln>
                <a:solidFill>
                  <a:srgbClr val="3DBCB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r>
              <a:rPr kumimoji="0" lang="fr-FR" altLang="fr-TN" sz="1600" b="0" i="0" u="none" strike="noStrike" kern="0" cap="none" spc="0" normalizeH="0" baseline="0" noProof="0">
                <a:ln>
                  <a:noFill/>
                </a:ln>
                <a:solidFill>
                  <a:srgbClr val="3DBCB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5" name="Graphique 24" descr="Profil femelle avec un remplissage uni">
            <a:extLst>
              <a:ext uri="{FF2B5EF4-FFF2-40B4-BE49-F238E27FC236}">
                <a16:creationId xmlns:a16="http://schemas.microsoft.com/office/drawing/2014/main" id="{EDC298D3-B59F-4C74-95AD-6B2EE858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5113" y="4273883"/>
            <a:ext cx="631904" cy="631904"/>
          </a:xfrm>
          <a:prstGeom prst="rect">
            <a:avLst/>
          </a:prstGeom>
        </p:spPr>
      </p:pic>
      <p:pic>
        <p:nvPicPr>
          <p:cNvPr id="26" name="Graphique 25" descr="Profil femelle avec un remplissage uni">
            <a:extLst>
              <a:ext uri="{FF2B5EF4-FFF2-40B4-BE49-F238E27FC236}">
                <a16:creationId xmlns:a16="http://schemas.microsoft.com/office/drawing/2014/main" id="{CF69EC55-D7AA-42D8-BC80-1F6A3E187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5294" y="4543109"/>
            <a:ext cx="429142" cy="429142"/>
          </a:xfrm>
          <a:prstGeom prst="rect">
            <a:avLst/>
          </a:prstGeom>
        </p:spPr>
      </p:pic>
      <p:pic>
        <p:nvPicPr>
          <p:cNvPr id="27" name="Graphique 26" descr="Profil femelle avec un remplissage uni">
            <a:extLst>
              <a:ext uri="{FF2B5EF4-FFF2-40B4-BE49-F238E27FC236}">
                <a16:creationId xmlns:a16="http://schemas.microsoft.com/office/drawing/2014/main" id="{FC1E9307-9CE7-4ED5-8F57-E41769F3D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1621" y="4463143"/>
            <a:ext cx="547403" cy="547403"/>
          </a:xfrm>
          <a:prstGeom prst="rect">
            <a:avLst/>
          </a:prstGeom>
        </p:spPr>
      </p:pic>
      <p:pic>
        <p:nvPicPr>
          <p:cNvPr id="28" name="Graphique 27" descr="Profil mâle avec un remplissage uni">
            <a:extLst>
              <a:ext uri="{FF2B5EF4-FFF2-40B4-BE49-F238E27FC236}">
                <a16:creationId xmlns:a16="http://schemas.microsoft.com/office/drawing/2014/main" id="{BA9F2EB3-C0A0-42C6-9AB2-565EF778E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6161" y="4267284"/>
            <a:ext cx="631904" cy="631904"/>
          </a:xfrm>
          <a:prstGeom prst="rect">
            <a:avLst/>
          </a:prstGeom>
        </p:spPr>
      </p:pic>
      <p:pic>
        <p:nvPicPr>
          <p:cNvPr id="29" name="Graphique 28" descr="Profil mâle avec un remplissage uni">
            <a:extLst>
              <a:ext uri="{FF2B5EF4-FFF2-40B4-BE49-F238E27FC236}">
                <a16:creationId xmlns:a16="http://schemas.microsoft.com/office/drawing/2014/main" id="{072D9207-4B76-400A-893D-F60DE1077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0984" y="4267284"/>
            <a:ext cx="631904" cy="631904"/>
          </a:xfrm>
          <a:prstGeom prst="rect">
            <a:avLst/>
          </a:prstGeom>
        </p:spPr>
      </p:pic>
      <p:pic>
        <p:nvPicPr>
          <p:cNvPr id="30" name="Graphique 29" descr="Profil mâle avec un remplissage uni">
            <a:extLst>
              <a:ext uri="{FF2B5EF4-FFF2-40B4-BE49-F238E27FC236}">
                <a16:creationId xmlns:a16="http://schemas.microsoft.com/office/drawing/2014/main" id="{56E2D58F-CE64-43D8-905B-2DB52942F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7983" y="4580433"/>
            <a:ext cx="489610" cy="489610"/>
          </a:xfrm>
          <a:prstGeom prst="rect">
            <a:avLst/>
          </a:prstGeom>
        </p:spPr>
      </p:pic>
      <p:pic>
        <p:nvPicPr>
          <p:cNvPr id="15" name="Graphique 14" descr="Production avec un remplissage uni">
            <a:extLst>
              <a:ext uri="{FF2B5EF4-FFF2-40B4-BE49-F238E27FC236}">
                <a16:creationId xmlns:a16="http://schemas.microsoft.com/office/drawing/2014/main" id="{5FD991BE-FF82-47BA-9594-5D28C8B35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36239" y="3636634"/>
            <a:ext cx="846526" cy="846526"/>
          </a:xfrm>
          <a:prstGeom prst="rect">
            <a:avLst/>
          </a:prstGeom>
        </p:spPr>
      </p:pic>
      <p:pic>
        <p:nvPicPr>
          <p:cNvPr id="19" name="Graphique 18" descr="Bâtiment avec un remplissage uni">
            <a:extLst>
              <a:ext uri="{FF2B5EF4-FFF2-40B4-BE49-F238E27FC236}">
                <a16:creationId xmlns:a16="http://schemas.microsoft.com/office/drawing/2014/main" id="{51F49181-E083-4403-88B2-BE1BF18B5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49241" y="3750373"/>
            <a:ext cx="624574" cy="624574"/>
          </a:xfrm>
          <a:prstGeom prst="rect">
            <a:avLst/>
          </a:prstGeom>
        </p:spPr>
      </p:pic>
      <p:pic>
        <p:nvPicPr>
          <p:cNvPr id="22" name="Graphique 21" descr="Balance de la justice contour">
            <a:extLst>
              <a:ext uri="{FF2B5EF4-FFF2-40B4-BE49-F238E27FC236}">
                <a16:creationId xmlns:a16="http://schemas.microsoft.com/office/drawing/2014/main" id="{AB8FE822-9E83-4E45-A8FA-21FEDD0810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4219" y="4487146"/>
            <a:ext cx="660893" cy="660893"/>
          </a:xfrm>
          <a:prstGeom prst="rect">
            <a:avLst/>
          </a:prstGeom>
        </p:spPr>
      </p:pic>
      <p:pic>
        <p:nvPicPr>
          <p:cNvPr id="39" name="Graphique 38" descr="Balance de la justice contour">
            <a:extLst>
              <a:ext uri="{FF2B5EF4-FFF2-40B4-BE49-F238E27FC236}">
                <a16:creationId xmlns:a16="http://schemas.microsoft.com/office/drawing/2014/main" id="{78197234-50DC-48B2-943A-F672AE8E67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82300" y="4476468"/>
            <a:ext cx="660893" cy="6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4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93F55B-BF4F-4909-92E1-DA5D7AF8DF20}"/>
              </a:ext>
            </a:extLst>
          </p:cNvPr>
          <p:cNvSpPr/>
          <p:nvPr/>
        </p:nvSpPr>
        <p:spPr>
          <a:xfrm>
            <a:off x="0" y="701040"/>
            <a:ext cx="48463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2.1. Principaux enseignements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1544CE-C960-4595-A982-781679ACCE90}"/>
              </a:ext>
            </a:extLst>
          </p:cNvPr>
          <p:cNvSpPr txBox="1"/>
          <p:nvPr/>
        </p:nvSpPr>
        <p:spPr>
          <a:xfrm>
            <a:off x="-30480" y="15367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/02 Principaux enseignements et recommandations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3D3887-B37D-43A5-817C-84F37ED60077}"/>
              </a:ext>
            </a:extLst>
          </p:cNvPr>
          <p:cNvSpPr txBox="1"/>
          <p:nvPr/>
        </p:nvSpPr>
        <p:spPr>
          <a:xfrm>
            <a:off x="457200" y="1579055"/>
            <a:ext cx="90424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hangingPunct="1">
              <a:lnSpc>
                <a:spcPct val="90000"/>
              </a:lnSpc>
              <a:buClr>
                <a:schemeClr val="accent4"/>
              </a:buClr>
              <a:defRPr/>
            </a:pP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18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rôle encore limité de la femme dans le secteur de l’énergie et du climat:</a:t>
            </a:r>
            <a:r>
              <a:rPr lang="fr-FR" sz="1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685800" eaLnBrk="1" hangingPunct="1">
              <a:lnSpc>
                <a:spcPct val="90000"/>
              </a:lnSpc>
              <a:buClr>
                <a:schemeClr val="accent4"/>
              </a:buClr>
              <a:defRPr/>
            </a:pPr>
            <a:r>
              <a:rPr lang="fr-FR" sz="18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Dans le secteur climat</a:t>
            </a:r>
          </a:p>
        </p:txBody>
      </p:sp>
      <p:sp>
        <p:nvSpPr>
          <p:cNvPr id="6" name="ZoneTexte 29">
            <a:extLst>
              <a:ext uri="{FF2B5EF4-FFF2-40B4-BE49-F238E27FC236}">
                <a16:creationId xmlns:a16="http://schemas.microsoft.com/office/drawing/2014/main" id="{372E4DE3-12F2-4AB3-B825-B75E6AD29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265" y="2346373"/>
            <a:ext cx="8771255" cy="29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Initiative d’élaboration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d’un plan national genre-climat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(MALE en coordination avec la société civile)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Connaissance en amélioration du phénomène des Changements Climatiques (CC)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particulièrement pour les manifestations impactant les activités économiques (plus développée chez les hommes que chez les femmes)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prise de conscience de l’impact des CC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se traduit pas encore par des mesures et initiatives pour renforcer la résilience notamment féminine</a:t>
            </a:r>
          </a:p>
        </p:txBody>
      </p:sp>
    </p:spTree>
    <p:extLst>
      <p:ext uri="{BB962C8B-B14F-4D97-AF65-F5344CB8AC3E}">
        <p14:creationId xmlns:p14="http://schemas.microsoft.com/office/powerpoint/2010/main" val="3438772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7E58F3-5C93-40D1-8A55-743D59450606}"/>
              </a:ext>
            </a:extLst>
          </p:cNvPr>
          <p:cNvSpPr/>
          <p:nvPr/>
        </p:nvSpPr>
        <p:spPr>
          <a:xfrm>
            <a:off x="0" y="701040"/>
            <a:ext cx="48463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2.1. Principaux enseignements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0E8427-D8FB-4C9E-8568-C6AB902A5CA1}"/>
              </a:ext>
            </a:extLst>
          </p:cNvPr>
          <p:cNvSpPr txBox="1"/>
          <p:nvPr/>
        </p:nvSpPr>
        <p:spPr>
          <a:xfrm>
            <a:off x="-30480" y="15367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/02 Principaux enseignements et recommandations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6ACD96-7868-4CFA-86CD-803531610F00}"/>
              </a:ext>
            </a:extLst>
          </p:cNvPr>
          <p:cNvSpPr txBox="1"/>
          <p:nvPr/>
        </p:nvSpPr>
        <p:spPr>
          <a:xfrm>
            <a:off x="386080" y="1596645"/>
            <a:ext cx="906272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hangingPunct="1">
              <a:lnSpc>
                <a:spcPct val="90000"/>
              </a:lnSpc>
              <a:buClr>
                <a:schemeClr val="accent4"/>
              </a:buClr>
              <a:defRPr/>
            </a:pP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18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rôle encore limité de la femme dans le secteur de l’énergie et du climat:</a:t>
            </a:r>
            <a:r>
              <a:rPr lang="fr-FR" sz="18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685800" eaLnBrk="1" hangingPunct="1">
              <a:lnSpc>
                <a:spcPct val="90000"/>
              </a:lnSpc>
              <a:buClr>
                <a:schemeClr val="accent4"/>
              </a:buClr>
              <a:defRPr/>
            </a:pPr>
            <a:r>
              <a:rPr lang="fr-FR" sz="1800" b="1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Dans le secteur gaz naturel et hydrocarbures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848645-610F-44F3-A48E-3E8086D6D836}"/>
              </a:ext>
            </a:extLst>
          </p:cNvPr>
          <p:cNvSpPr txBox="1"/>
          <p:nvPr/>
        </p:nvSpPr>
        <p:spPr>
          <a:xfrm>
            <a:off x="2814320" y="2493901"/>
            <a:ext cx="838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-"/>
              <a:defRPr/>
            </a:pPr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présence féminine 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quasi-paritaire</a:t>
            </a:r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postes administratifs </a:t>
            </a:r>
          </a:p>
          <a:p>
            <a:pPr marL="342900" indent="-342900" algn="just">
              <a:buFont typeface="Arial" panose="020B0604020202020204" pitchFamily="34" charset="0"/>
              <a:buChar char="-"/>
              <a:defRPr/>
            </a:pPr>
            <a:endParaRPr lang="fr-FR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-"/>
              <a:defRPr/>
            </a:pP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Faible présence </a:t>
            </a:r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féminine au niveau 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postes opérationnels mais en évolution positive </a:t>
            </a:r>
          </a:p>
          <a:p>
            <a:pPr marL="342900" indent="-342900" algn="just">
              <a:buFont typeface="Arial" panose="020B0604020202020204" pitchFamily="34" charset="0"/>
              <a:buChar char="-"/>
              <a:defRPr/>
            </a:pPr>
            <a:endParaRPr lang="fr-FR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-"/>
              <a:defRPr/>
            </a:pPr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générale de gestion des 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 humaines </a:t>
            </a:r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globalement 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exempte de discrimination genre </a:t>
            </a:r>
          </a:p>
          <a:p>
            <a:pPr marL="342900" indent="-342900" algn="just">
              <a:buFont typeface="Arial" panose="020B0604020202020204" pitchFamily="34" charset="0"/>
              <a:buChar char="-"/>
              <a:defRPr/>
            </a:pPr>
            <a:endParaRPr lang="fr-FR" b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-"/>
              <a:defRPr/>
            </a:pP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Faible participation </a:t>
            </a:r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femme au niveau des 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instances de prise de décision </a:t>
            </a:r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compris pour 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entreprises multinationales</a:t>
            </a:r>
          </a:p>
        </p:txBody>
      </p:sp>
    </p:spTree>
    <p:extLst>
      <p:ext uri="{BB962C8B-B14F-4D97-AF65-F5344CB8AC3E}">
        <p14:creationId xmlns:p14="http://schemas.microsoft.com/office/powerpoint/2010/main" val="195586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425EF-AB16-47F3-94EA-1C784A00D07F}"/>
              </a:ext>
            </a:extLst>
          </p:cNvPr>
          <p:cNvSpPr/>
          <p:nvPr/>
        </p:nvSpPr>
        <p:spPr>
          <a:xfrm>
            <a:off x="0" y="701040"/>
            <a:ext cx="48463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2.1. Principaux enseignements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B61DDA-B958-4AF0-9ADD-8B0E992602F8}"/>
              </a:ext>
            </a:extLst>
          </p:cNvPr>
          <p:cNvSpPr txBox="1"/>
          <p:nvPr/>
        </p:nvSpPr>
        <p:spPr>
          <a:xfrm>
            <a:off x="-30480" y="15367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/02 Principaux enseignements et recommandations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6594B4-10B2-4526-8ECC-DBD720464F1F}"/>
              </a:ext>
            </a:extLst>
          </p:cNvPr>
          <p:cNvSpPr txBox="1"/>
          <p:nvPr/>
        </p:nvSpPr>
        <p:spPr>
          <a:xfrm>
            <a:off x="477520" y="1576325"/>
            <a:ext cx="950976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hangingPunct="1">
              <a:lnSpc>
                <a:spcPct val="90000"/>
              </a:lnSpc>
              <a:buClr>
                <a:schemeClr val="accent4"/>
              </a:buClr>
              <a:defRPr/>
            </a:pPr>
            <a:r>
              <a:rPr lang="fr-FR" sz="18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initiatives genre en développement mais </a:t>
            </a:r>
            <a:r>
              <a:rPr lang="fr-FR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dépendantes de l’appui des organisations internationales </a:t>
            </a:r>
            <a:endParaRPr lang="fr-FR" sz="1800" b="1">
              <a:solidFill>
                <a:schemeClr val="bg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8AB12A-196D-4A91-AD3B-87C48A2CEA3A}"/>
              </a:ext>
            </a:extLst>
          </p:cNvPr>
          <p:cNvSpPr txBox="1"/>
          <p:nvPr/>
        </p:nvSpPr>
        <p:spPr>
          <a:xfrm>
            <a:off x="2915920" y="2175270"/>
            <a:ext cx="8554720" cy="4529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initiatives sont essentiellement l’œuvre de projets conçus et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 en œuvre par les organisations internationales (GIZ, PNUD…) 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appui de l’ANME, MALE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pérennité des initiatives requiert :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plus grande spécialisation et structuration de la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société civile 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renforcement des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capacités de planification et d’encadrement des parties prenantes du secteur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(ANME, MIEM, STEG, MALE, APAL)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initiatives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plus développées dans le domaine de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sensibilisation et la communication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deux réseaux de femmes ambassadrices (Sfax et Sousse) érigés en association/ club.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efforts de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sensibilisation pour le risque climat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restent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limités au volet institutionnel</a:t>
            </a:r>
          </a:p>
        </p:txBody>
      </p:sp>
    </p:spTree>
    <p:extLst>
      <p:ext uri="{BB962C8B-B14F-4D97-AF65-F5344CB8AC3E}">
        <p14:creationId xmlns:p14="http://schemas.microsoft.com/office/powerpoint/2010/main" val="147684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065FF7-EDDA-478C-A53C-0C1C55C73588}"/>
              </a:ext>
            </a:extLst>
          </p:cNvPr>
          <p:cNvSpPr/>
          <p:nvPr/>
        </p:nvSpPr>
        <p:spPr>
          <a:xfrm>
            <a:off x="0" y="701040"/>
            <a:ext cx="48463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2.1. Principaux enseignements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F3D381-351B-446C-AED0-38CF3CFD4BEE}"/>
              </a:ext>
            </a:extLst>
          </p:cNvPr>
          <p:cNvSpPr txBox="1"/>
          <p:nvPr/>
        </p:nvSpPr>
        <p:spPr>
          <a:xfrm>
            <a:off x="-30480" y="15367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/02 Principaux enseignements et recommandations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96AE90-5441-4821-8E2B-F8031E2D2D39}"/>
              </a:ext>
            </a:extLst>
          </p:cNvPr>
          <p:cNvSpPr txBox="1"/>
          <p:nvPr/>
        </p:nvSpPr>
        <p:spPr>
          <a:xfrm>
            <a:off x="487680" y="1657605"/>
            <a:ext cx="1027176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hangingPunct="1">
              <a:lnSpc>
                <a:spcPct val="90000"/>
              </a:lnSpc>
              <a:buClr>
                <a:schemeClr val="accent4"/>
              </a:buClr>
              <a:defRPr/>
            </a:pPr>
            <a:r>
              <a:rPr lang="fr-FR" sz="18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initiatives genre en développement mais </a:t>
            </a:r>
            <a:r>
              <a:rPr lang="fr-FR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dépendantes de l’appui des organisations internationales </a:t>
            </a:r>
            <a:endParaRPr lang="fr-FR" sz="1800" b="1">
              <a:solidFill>
                <a:schemeClr val="bg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ZoneTexte 8">
            <a:extLst>
              <a:ext uri="{FF2B5EF4-FFF2-40B4-BE49-F238E27FC236}">
                <a16:creationId xmlns:a16="http://schemas.microsoft.com/office/drawing/2014/main" id="{77801852-8BA0-4051-B05C-04E1DC670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754" y="2248536"/>
            <a:ext cx="8584566" cy="408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de capitalisation des expériences réussies et la mutualisation des moyens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une plateforme accessible à tous les acteurs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Difficultés de structuration et de financement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insuffisance de spécialisation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société civile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L’implication des organisations professionnelles relevant du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 privé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n’est pas encore structurée dans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approche stratégique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L’entreprenariat féminin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bénéficie pas encore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 dispositif adapté d’accompagnement et de financement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 des ressources humaines n’est pas inclusive du genre à travers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politique formalisée et déclinée au niveau du recrutement, rétention et évolution des carrières</a:t>
            </a:r>
          </a:p>
        </p:txBody>
      </p:sp>
    </p:spTree>
    <p:extLst>
      <p:ext uri="{BB962C8B-B14F-4D97-AF65-F5344CB8AC3E}">
        <p14:creationId xmlns:p14="http://schemas.microsoft.com/office/powerpoint/2010/main" val="4241356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3AC173-C1B5-4AC9-952B-F803F3E31600}"/>
              </a:ext>
            </a:extLst>
          </p:cNvPr>
          <p:cNvSpPr/>
          <p:nvPr/>
        </p:nvSpPr>
        <p:spPr>
          <a:xfrm>
            <a:off x="0" y="701040"/>
            <a:ext cx="69799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2.2. Recommandations issues de l’enquête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E72FE7-19F8-4403-9E25-289781953B70}"/>
              </a:ext>
            </a:extLst>
          </p:cNvPr>
          <p:cNvSpPr txBox="1"/>
          <p:nvPr/>
        </p:nvSpPr>
        <p:spPr>
          <a:xfrm>
            <a:off x="-30480" y="15367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/02 Principaux enseignements et recommandations</a:t>
            </a:r>
          </a:p>
        </p:txBody>
      </p:sp>
      <p:sp>
        <p:nvSpPr>
          <p:cNvPr id="9" name="ZoneTexte 12">
            <a:extLst>
              <a:ext uri="{FF2B5EF4-FFF2-40B4-BE49-F238E27FC236}">
                <a16:creationId xmlns:a16="http://schemas.microsoft.com/office/drawing/2014/main" id="{80693269-DDDE-498F-9C75-E823F7CD5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760" y="2030219"/>
            <a:ext cx="7650163" cy="452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Char char="−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Renforcer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sensibilisation, la communication et la facilitation de l’accès à l’information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Char char="−"/>
            </a:pP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Capitaliser et disséminer les initiatives et les savoir-faire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matière de sensibilisation à l’économie d’énergie et résilience climatique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Char char="−"/>
            </a:pP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le leadership féminin et l’entreprenariat féminin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Char char="−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Renforcement de la participation de la femme dans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prise de décision, mentorat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Char char="−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de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l’entreprenariat féminin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Char char="−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Renforcer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plaidoyer pour une approche inclusive du genre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documents stratégiques et des politiques publiques du secteur</a:t>
            </a:r>
          </a:p>
        </p:txBody>
      </p:sp>
      <p:sp>
        <p:nvSpPr>
          <p:cNvPr id="10" name="ZoneTexte 7">
            <a:extLst>
              <a:ext uri="{FF2B5EF4-FFF2-40B4-BE49-F238E27FC236}">
                <a16:creationId xmlns:a16="http://schemas.microsoft.com/office/drawing/2014/main" id="{CE73C644-FBF6-42C0-8F94-E170CAD12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468358"/>
            <a:ext cx="5716587" cy="38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</a:pP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 </a:t>
            </a:r>
            <a:r>
              <a:rPr lang="fr-FR" altLang="fr-FR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court terme </a:t>
            </a:r>
          </a:p>
        </p:txBody>
      </p:sp>
    </p:spTree>
    <p:extLst>
      <p:ext uri="{BB962C8B-B14F-4D97-AF65-F5344CB8AC3E}">
        <p14:creationId xmlns:p14="http://schemas.microsoft.com/office/powerpoint/2010/main" val="2454656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D26E68-77EA-49F1-96CF-024A9253F2C9}"/>
              </a:ext>
            </a:extLst>
          </p:cNvPr>
          <p:cNvSpPr/>
          <p:nvPr/>
        </p:nvSpPr>
        <p:spPr>
          <a:xfrm>
            <a:off x="0" y="701040"/>
            <a:ext cx="650240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2.2. Recommandations issues de l’enquête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EDB06D-37FC-4E54-AAB7-ECCE99E17984}"/>
              </a:ext>
            </a:extLst>
          </p:cNvPr>
          <p:cNvSpPr txBox="1"/>
          <p:nvPr/>
        </p:nvSpPr>
        <p:spPr>
          <a:xfrm>
            <a:off x="-30480" y="15367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/02 Principaux enseignements et recommandations</a:t>
            </a:r>
          </a:p>
        </p:txBody>
      </p:sp>
      <p:sp>
        <p:nvSpPr>
          <p:cNvPr id="4" name="ZoneTexte 12">
            <a:extLst>
              <a:ext uri="{FF2B5EF4-FFF2-40B4-BE49-F238E27FC236}">
                <a16:creationId xmlns:a16="http://schemas.microsoft.com/office/drawing/2014/main" id="{9959356D-5923-4A35-8F11-95844A06E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2292033"/>
            <a:ext cx="7442200" cy="267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Char char="−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Promouvoir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l’attractivité de la formation professionnelle en énergie et climat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auprès des jeunes filles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Char char="−"/>
            </a:pP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Mesurer en continu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progrès en matière de diversité des genres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Char char="−"/>
            </a:pP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Encourager et accompagner 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entreprises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secteur à mettre en place des systèmes de </a:t>
            </a:r>
            <a:r>
              <a:rPr lang="fr-FR" altLang="fr-FR" b="1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Diversity Management (GDM)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Char char="−"/>
            </a:pP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Mobiliser les structures de financement </a:t>
            </a:r>
            <a:r>
              <a:rPr lang="fr-FR" alt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un accès équitable au financement pour les femmes</a:t>
            </a:r>
          </a:p>
        </p:txBody>
      </p:sp>
      <p:sp>
        <p:nvSpPr>
          <p:cNvPr id="5" name="ZoneTexte 7">
            <a:extLst>
              <a:ext uri="{FF2B5EF4-FFF2-40B4-BE49-F238E27FC236}">
                <a16:creationId xmlns:a16="http://schemas.microsoft.com/office/drawing/2014/main" id="{9BB11C05-3121-42E3-B689-DB3C8A8CF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3" y="1599265"/>
            <a:ext cx="5905500" cy="38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</a:pPr>
            <a:r>
              <a:rPr lang="fr-FR" alt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 </a:t>
            </a:r>
            <a:r>
              <a:rPr lang="fr-FR" altLang="fr-FR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moyen et long terme </a:t>
            </a:r>
          </a:p>
        </p:txBody>
      </p:sp>
    </p:spTree>
    <p:extLst>
      <p:ext uri="{BB962C8B-B14F-4D97-AF65-F5344CB8AC3E}">
        <p14:creationId xmlns:p14="http://schemas.microsoft.com/office/powerpoint/2010/main" val="131537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E282207-153C-4974-B94C-41CB59F75F62}"/>
              </a:ext>
            </a:extLst>
          </p:cNvPr>
          <p:cNvSpPr txBox="1"/>
          <p:nvPr/>
        </p:nvSpPr>
        <p:spPr>
          <a:xfrm>
            <a:off x="599440" y="484249"/>
            <a:ext cx="779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tx2"/>
                </a:solidFill>
              </a:rPr>
              <a:t>Agenda</a:t>
            </a:r>
            <a:r>
              <a:rPr lang="fr-FR"/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795877F-4F98-426D-BCED-1E74DBEAB5D6}"/>
              </a:ext>
            </a:extLst>
          </p:cNvPr>
          <p:cNvSpPr txBox="1"/>
          <p:nvPr/>
        </p:nvSpPr>
        <p:spPr>
          <a:xfrm>
            <a:off x="1747556" y="18164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Contexte, objectifs et méthodologie</a:t>
            </a:r>
            <a:endParaRPr lang="fr-FR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0AA88EC-06D2-4092-B3F9-5F1DD8DDA13C}"/>
              </a:ext>
            </a:extLst>
          </p:cNvPr>
          <p:cNvSpPr txBox="1"/>
          <p:nvPr/>
        </p:nvSpPr>
        <p:spPr>
          <a:xfrm>
            <a:off x="2387600" y="31162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Principaux enseignements et recommandations</a:t>
            </a:r>
            <a:endParaRPr lang="fr-FR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BE81E03-CB30-4C3B-88DE-9A44D502E382}"/>
              </a:ext>
            </a:extLst>
          </p:cNvPr>
          <p:cNvSpPr txBox="1"/>
          <p:nvPr/>
        </p:nvSpPr>
        <p:spPr>
          <a:xfrm>
            <a:off x="2296160" y="46006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Echange avec les participants</a:t>
            </a:r>
            <a:endParaRPr lang="fr-FR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3BA60C4-38C8-4DFF-834F-FF578198BC30}"/>
              </a:ext>
            </a:extLst>
          </p:cNvPr>
          <p:cNvSpPr txBox="1"/>
          <p:nvPr/>
        </p:nvSpPr>
        <p:spPr>
          <a:xfrm>
            <a:off x="1803292" y="59388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d’actions </a:t>
            </a:r>
            <a:endParaRPr lang="fr-FR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Graphique 3" descr="Mille avec un remplissage uni">
            <a:extLst>
              <a:ext uri="{FF2B5EF4-FFF2-40B4-BE49-F238E27FC236}">
                <a16:creationId xmlns:a16="http://schemas.microsoft.com/office/drawing/2014/main" id="{29E67FF0-29FD-4D61-ACDF-96907191B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604" y="1660049"/>
            <a:ext cx="679402" cy="676015"/>
          </a:xfrm>
          <a:prstGeom prst="rect">
            <a:avLst/>
          </a:prstGeom>
        </p:spPr>
      </p:pic>
      <p:pic>
        <p:nvPicPr>
          <p:cNvPr id="6" name="Graphique 5" descr="Porte-bloc avec un remplissage uni">
            <a:extLst>
              <a:ext uri="{FF2B5EF4-FFF2-40B4-BE49-F238E27FC236}">
                <a16:creationId xmlns:a16="http://schemas.microsoft.com/office/drawing/2014/main" id="{878A8FC8-E86F-469C-8A50-E69318F09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0378" y="3018058"/>
            <a:ext cx="585316" cy="585316"/>
          </a:xfrm>
          <a:prstGeom prst="rect">
            <a:avLst/>
          </a:prstGeom>
        </p:spPr>
      </p:pic>
      <p:pic>
        <p:nvPicPr>
          <p:cNvPr id="8" name="Graphique 7" descr="Réunion avec un remplissage uni">
            <a:extLst>
              <a:ext uri="{FF2B5EF4-FFF2-40B4-BE49-F238E27FC236}">
                <a16:creationId xmlns:a16="http://schemas.microsoft.com/office/drawing/2014/main" id="{6CF94740-D441-487F-9AF3-3050F884E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4771" y="4420447"/>
            <a:ext cx="705872" cy="705872"/>
          </a:xfrm>
          <a:prstGeom prst="rect">
            <a:avLst/>
          </a:prstGeom>
        </p:spPr>
      </p:pic>
      <p:pic>
        <p:nvPicPr>
          <p:cNvPr id="10" name="Graphique 9" descr="Calendrier journalier avec un remplissage uni">
            <a:extLst>
              <a:ext uri="{FF2B5EF4-FFF2-40B4-BE49-F238E27FC236}">
                <a16:creationId xmlns:a16="http://schemas.microsoft.com/office/drawing/2014/main" id="{82CFA516-FF24-4E85-86A3-298B446727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07" y="5742380"/>
            <a:ext cx="631371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30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 descr="Café avec un remplissage uni">
            <a:extLst>
              <a:ext uri="{FF2B5EF4-FFF2-40B4-BE49-F238E27FC236}">
                <a16:creationId xmlns:a16="http://schemas.microsoft.com/office/drawing/2014/main" id="{C505E187-ACD6-4126-BE17-76DBEFC1E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4800" y="2392680"/>
            <a:ext cx="914400" cy="914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D5705E-187C-4874-B690-E50135FC9D24}"/>
              </a:ext>
            </a:extLst>
          </p:cNvPr>
          <p:cNvSpPr txBox="1"/>
          <p:nvPr/>
        </p:nvSpPr>
        <p:spPr>
          <a:xfrm>
            <a:off x="3921760" y="2771745"/>
            <a:ext cx="300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Pause- café virtuelle </a:t>
            </a:r>
          </a:p>
        </p:txBody>
      </p:sp>
    </p:spTree>
    <p:extLst>
      <p:ext uri="{BB962C8B-B14F-4D97-AF65-F5344CB8AC3E}">
        <p14:creationId xmlns:p14="http://schemas.microsoft.com/office/powerpoint/2010/main" val="874198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D1D4852-0111-43F6-A703-E9561EF6775C}"/>
              </a:ext>
            </a:extLst>
          </p:cNvPr>
          <p:cNvSpPr txBox="1"/>
          <p:nvPr/>
        </p:nvSpPr>
        <p:spPr>
          <a:xfrm>
            <a:off x="3048000" y="252688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Echange avec les participants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82B753-416A-4830-B027-B4B8B9556EAC}"/>
              </a:ext>
            </a:extLst>
          </p:cNvPr>
          <p:cNvSpPr txBox="1"/>
          <p:nvPr/>
        </p:nvSpPr>
        <p:spPr>
          <a:xfrm>
            <a:off x="4876275" y="3680089"/>
            <a:ext cx="243944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1" i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Modérateur:</a:t>
            </a:r>
            <a:endParaRPr lang="fr-FR" sz="1600" i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i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Bechir Lassoued, FMC</a:t>
            </a:r>
          </a:p>
        </p:txBody>
      </p:sp>
    </p:spTree>
    <p:extLst>
      <p:ext uri="{BB962C8B-B14F-4D97-AF65-F5344CB8AC3E}">
        <p14:creationId xmlns:p14="http://schemas.microsoft.com/office/powerpoint/2010/main" val="406967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6A1E15-DAF8-45AB-91C4-4623E796AE07}"/>
              </a:ext>
            </a:extLst>
          </p:cNvPr>
          <p:cNvSpPr/>
          <p:nvPr/>
        </p:nvSpPr>
        <p:spPr>
          <a:xfrm>
            <a:off x="0" y="701040"/>
            <a:ext cx="1141984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3.1. Vos réactions quant aux résultats de l’étude?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3CCA59-9DF6-44E3-8880-AD8D9626747F}"/>
              </a:ext>
            </a:extLst>
          </p:cNvPr>
          <p:cNvSpPr txBox="1"/>
          <p:nvPr/>
        </p:nvSpPr>
        <p:spPr>
          <a:xfrm>
            <a:off x="-30480" y="15367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/03 Echange avec les participants</a:t>
            </a:r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A6A833F5-6722-45CA-8258-2BEBC303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20" y="2204720"/>
            <a:ext cx="699655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>
                <a:solidFill>
                  <a:schemeClr val="bg1">
                    <a:lumMod val="10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3" name="Graphique 2" descr="Conseil d’administration avec un remplissage uni">
            <a:extLst>
              <a:ext uri="{FF2B5EF4-FFF2-40B4-BE49-F238E27FC236}">
                <a16:creationId xmlns:a16="http://schemas.microsoft.com/office/drawing/2014/main" id="{92C63928-BBF3-411C-8DB8-9CB44D624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9085" y="23295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09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4DB921-FD4F-42BD-8081-14E54F15A13A}"/>
              </a:ext>
            </a:extLst>
          </p:cNvPr>
          <p:cNvSpPr/>
          <p:nvPr/>
        </p:nvSpPr>
        <p:spPr>
          <a:xfrm>
            <a:off x="0" y="653415"/>
            <a:ext cx="44297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3.2. Questions pour le débat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57EAC4-4C23-4D59-8293-FEF575461E4E}"/>
              </a:ext>
            </a:extLst>
          </p:cNvPr>
          <p:cNvSpPr txBox="1"/>
          <p:nvPr/>
        </p:nvSpPr>
        <p:spPr>
          <a:xfrm>
            <a:off x="-30480" y="106045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/03 Echange avec les participants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7B944B6-3127-4F4D-AB19-63C48A67B80E}"/>
              </a:ext>
            </a:extLst>
          </p:cNvPr>
          <p:cNvSpPr/>
          <p:nvPr/>
        </p:nvSpPr>
        <p:spPr>
          <a:xfrm>
            <a:off x="818355" y="1595120"/>
            <a:ext cx="10805541" cy="16865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  <a:defRPr/>
            </a:pPr>
            <a:endParaRPr lang="fr-FR" altLang="fr-FR" sz="20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  <a:defRPr/>
            </a:pPr>
            <a:r>
              <a:rPr lang="fr-FR" altLang="fr-FR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fr-FR" alt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rôle peut être joué par la femme dans la prise de conscience de l’importance de l’économie d’énergie et la prévention du changement climatique?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  <a:defRPr/>
            </a:pPr>
            <a:r>
              <a:rPr lang="fr-FR" alt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</a:t>
            </a:r>
          </a:p>
          <a:p>
            <a:pPr algn="ctr">
              <a:defRPr/>
            </a:pPr>
            <a:endParaRPr lang="fr-FR" altLang="fr-FR" sz="2000" b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33938F4-BAAF-475D-831A-C93B5C91AC47}"/>
              </a:ext>
            </a:extLst>
          </p:cNvPr>
          <p:cNvSpPr/>
          <p:nvPr/>
        </p:nvSpPr>
        <p:spPr>
          <a:xfrm>
            <a:off x="820641" y="3439161"/>
            <a:ext cx="10803255" cy="16865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endParaRPr lang="fr-FR" altLang="fr-FR" sz="20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r>
              <a:rPr lang="fr-FR" altLang="fr-FR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fr-FR" alt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renforcer le rôle de la femme dans les OSC opérant dans le développement durable?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r>
              <a:rPr lang="fr-FR" alt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endParaRPr lang="fr-FR" altLang="fr-FR" sz="20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14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25D284C-6036-4E24-82DA-F7B437E70C09}"/>
              </a:ext>
            </a:extLst>
          </p:cNvPr>
          <p:cNvSpPr/>
          <p:nvPr/>
        </p:nvSpPr>
        <p:spPr>
          <a:xfrm>
            <a:off x="846138" y="1645921"/>
            <a:ext cx="10408444" cy="19202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endParaRPr lang="fr-FR" altLang="fr-FR" sz="20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r>
              <a:rPr lang="fr-FR" altLang="fr-FR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fr-FR" alt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les jeunes filles sont peu présentes dans la formation professionnelles en ER &amp; EE (&lt;12% vs 58% formation universitaire)? Comment peut-on les attirer vers cette formation?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r>
              <a:rPr lang="fr-FR" alt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endParaRPr lang="fr-FR" altLang="fr-FR" sz="20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A88694F-B78E-4E58-BF28-29AF2E78D972}"/>
              </a:ext>
            </a:extLst>
          </p:cNvPr>
          <p:cNvSpPr/>
          <p:nvPr/>
        </p:nvSpPr>
        <p:spPr>
          <a:xfrm>
            <a:off x="846138" y="3881121"/>
            <a:ext cx="10408444" cy="15341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endParaRPr lang="fr-FR" altLang="fr-FR" sz="20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r>
              <a:rPr lang="fr-FR" altLang="fr-FR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fr-FR" alt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améliorer la synergie en matière de prise en compte du genre entre les initiatives publiques et la société civile?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r>
              <a:rPr lang="fr-FR" alt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endParaRPr lang="fr-FR" altLang="fr-FR" sz="20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D5D88-5BFC-4222-9017-C81FBAE4816B}"/>
              </a:ext>
            </a:extLst>
          </p:cNvPr>
          <p:cNvSpPr/>
          <p:nvPr/>
        </p:nvSpPr>
        <p:spPr>
          <a:xfrm>
            <a:off x="0" y="653415"/>
            <a:ext cx="44297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3.2. Questions pour le débat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7562C5-90EF-4535-876C-D48E9996F67A}"/>
              </a:ext>
            </a:extLst>
          </p:cNvPr>
          <p:cNvSpPr txBox="1"/>
          <p:nvPr/>
        </p:nvSpPr>
        <p:spPr>
          <a:xfrm>
            <a:off x="-30480" y="106045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/03 Echange avec les participants</a:t>
            </a:r>
          </a:p>
        </p:txBody>
      </p:sp>
    </p:spTree>
    <p:extLst>
      <p:ext uri="{BB962C8B-B14F-4D97-AF65-F5344CB8AC3E}">
        <p14:creationId xmlns:p14="http://schemas.microsoft.com/office/powerpoint/2010/main" val="3861480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666D3-0308-46C6-8C6F-98F5F9E3B742}"/>
              </a:ext>
            </a:extLst>
          </p:cNvPr>
          <p:cNvSpPr/>
          <p:nvPr/>
        </p:nvSpPr>
        <p:spPr>
          <a:xfrm>
            <a:off x="0" y="653415"/>
            <a:ext cx="44297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3.2. Questions pour le débat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93A507-AEF8-4AD4-8557-2BF985A297D7}"/>
              </a:ext>
            </a:extLst>
          </p:cNvPr>
          <p:cNvSpPr txBox="1"/>
          <p:nvPr/>
        </p:nvSpPr>
        <p:spPr>
          <a:xfrm>
            <a:off x="-30480" y="106045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/03 Echange avec les participants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DA4D886-FE73-4BF4-AFB0-F96BA611A9C8}"/>
              </a:ext>
            </a:extLst>
          </p:cNvPr>
          <p:cNvSpPr/>
          <p:nvPr/>
        </p:nvSpPr>
        <p:spPr>
          <a:xfrm>
            <a:off x="858837" y="1676400"/>
            <a:ext cx="10815003" cy="163575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endParaRPr lang="fr-FR" altLang="fr-FR" sz="20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r>
              <a:rPr lang="fr-FR" altLang="fr-FR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fr-FR" alt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peut-on renforcer la présence féminine dans les postes opérationnels (techniques, commerciaux) dans le secteur?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r>
              <a:rPr lang="fr-FR" alt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endParaRPr lang="fr-FR" altLang="fr-FR" sz="20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EF413C4-2BF4-4F89-953F-6A16775DB7FA}"/>
              </a:ext>
            </a:extLst>
          </p:cNvPr>
          <p:cNvSpPr/>
          <p:nvPr/>
        </p:nvSpPr>
        <p:spPr>
          <a:xfrm>
            <a:off x="860424" y="3627122"/>
            <a:ext cx="10813415" cy="163575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endParaRPr lang="fr-FR" altLang="fr-FR" sz="20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r>
              <a:rPr lang="fr-FR" altLang="fr-FR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fr-FR" alt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développer le mentorat pour renforcer les compétences et les capacités des femmes pour briguer des postes de responsabilité?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r>
              <a:rPr lang="fr-FR" alt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8D2D2"/>
              </a:buClr>
              <a:buSzPts val="1200"/>
            </a:pPr>
            <a:endParaRPr lang="fr-FR" altLang="fr-FR" sz="20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28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AA311-1A2A-4E0F-95CC-00F260FCAF0B}"/>
              </a:ext>
            </a:extLst>
          </p:cNvPr>
          <p:cNvSpPr/>
          <p:nvPr/>
        </p:nvSpPr>
        <p:spPr>
          <a:xfrm>
            <a:off x="0" y="653415"/>
            <a:ext cx="44297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3.2. Questions pour le débat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BC72B4-7D4A-4A63-9C5A-4B6CE60A5881}"/>
              </a:ext>
            </a:extLst>
          </p:cNvPr>
          <p:cNvSpPr txBox="1"/>
          <p:nvPr/>
        </p:nvSpPr>
        <p:spPr>
          <a:xfrm>
            <a:off x="-30480" y="106045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/03 Echange avec les participants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9D675F5-09A4-4FF7-8FFA-FC412BBF6835}"/>
              </a:ext>
            </a:extLst>
          </p:cNvPr>
          <p:cNvSpPr/>
          <p:nvPr/>
        </p:nvSpPr>
        <p:spPr>
          <a:xfrm>
            <a:off x="789770" y="1571934"/>
            <a:ext cx="10612460" cy="17243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just" defTabSz="9144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8D2D2"/>
              </a:buClr>
              <a:buSzPts val="1200"/>
              <a:buFontTx/>
              <a:buNone/>
              <a:tabLst/>
              <a:defRPr/>
            </a:pPr>
            <a:endParaRPr kumimoji="0" lang="fr-FR" altLang="fr-FR" sz="20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8D2D2"/>
              </a:buClr>
              <a:buSzPts val="1200"/>
              <a:buFontTx/>
              <a:buNone/>
              <a:tabLst/>
              <a:defRPr/>
            </a:pPr>
            <a:r>
              <a:rPr kumimoji="0" lang="fr-FR" altLang="fr-FR" sz="20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7) </a:t>
            </a:r>
            <a:r>
              <a:rPr kumimoji="0" lang="fr-FR" altLang="fr-FR" sz="2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 rôle peuvent jouer les entreprises et les organisations professionnelles dans le renforcement de la présence et du rôle de la femme? </a:t>
            </a:r>
          </a:p>
          <a:p>
            <a:pPr marL="0" marR="0" lvl="0" indent="0" algn="just" defTabSz="9144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8D2D2"/>
              </a:buClr>
              <a:buSzPts val="1200"/>
              <a:buFontTx/>
              <a:buNone/>
              <a:tabLst/>
              <a:defRPr/>
            </a:pPr>
            <a:r>
              <a:rPr kumimoji="0" lang="fr-FR" altLang="fr-FR" sz="2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D2F928-4FE0-4643-8036-3670B69F7E94}"/>
              </a:ext>
            </a:extLst>
          </p:cNvPr>
          <p:cNvSpPr/>
          <p:nvPr/>
        </p:nvSpPr>
        <p:spPr>
          <a:xfrm>
            <a:off x="843138" y="3621248"/>
            <a:ext cx="10610215" cy="17243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just" defTabSz="9144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8D2D2"/>
              </a:buClr>
              <a:buSzPts val="1200"/>
              <a:buFontTx/>
              <a:buNone/>
              <a:tabLst/>
              <a:defRPr/>
            </a:pPr>
            <a:endParaRPr kumimoji="0" lang="fr-FR" altLang="fr-FR" sz="20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8D2D2"/>
              </a:buClr>
              <a:buSzPts val="1200"/>
              <a:buFontTx/>
              <a:buNone/>
              <a:tabLst/>
              <a:defRPr/>
            </a:pPr>
            <a:r>
              <a:rPr kumimoji="0" lang="fr-FR" altLang="fr-FR" sz="20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8) </a:t>
            </a:r>
            <a:r>
              <a:rPr kumimoji="0" lang="fr-FR" altLang="fr-FR" sz="2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 pérenniser les différentes initiatives de renforcement du rôle de la femme engagées par les organisations internationales?</a:t>
            </a:r>
          </a:p>
          <a:p>
            <a:pPr marL="0" marR="0" lvl="0" indent="0" algn="just" defTabSz="9144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8D2D2"/>
              </a:buClr>
              <a:buSzPts val="1200"/>
              <a:buFontTx/>
              <a:buNone/>
              <a:tabLst/>
              <a:defRPr/>
            </a:pPr>
            <a:r>
              <a:rPr kumimoji="0" lang="fr-FR" altLang="fr-FR" sz="2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14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1EF3C8-D097-477B-8647-B4DD8064DAE2}"/>
              </a:ext>
            </a:extLst>
          </p:cNvPr>
          <p:cNvSpPr/>
          <p:nvPr/>
        </p:nvSpPr>
        <p:spPr>
          <a:xfrm>
            <a:off x="0" y="653415"/>
            <a:ext cx="44297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3.2. Questions pour le débat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15960F-5982-4B1B-947D-E7476F273072}"/>
              </a:ext>
            </a:extLst>
          </p:cNvPr>
          <p:cNvSpPr txBox="1"/>
          <p:nvPr/>
        </p:nvSpPr>
        <p:spPr>
          <a:xfrm>
            <a:off x="-30480" y="106045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/03 Echange avec les participants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DA52E53-4340-4BB1-87DD-4E210DF301B0}"/>
              </a:ext>
            </a:extLst>
          </p:cNvPr>
          <p:cNvSpPr/>
          <p:nvPr/>
        </p:nvSpPr>
        <p:spPr>
          <a:xfrm>
            <a:off x="818355" y="1844825"/>
            <a:ext cx="10978297" cy="16227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just" defTabSz="9144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8D2D2"/>
              </a:buClr>
              <a:buSzPts val="1200"/>
              <a:buFontTx/>
              <a:buNone/>
              <a:tabLst/>
              <a:defRPr/>
            </a:pPr>
            <a:endParaRPr kumimoji="0" lang="fr-FR" altLang="fr-FR" sz="20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8D2D2"/>
              </a:buClr>
              <a:buSzPts val="1200"/>
              <a:buFontTx/>
              <a:buNone/>
              <a:tabLst/>
              <a:defRPr/>
            </a:pPr>
            <a:r>
              <a:rPr kumimoji="0" lang="fr-FR" altLang="fr-FR" sz="20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9) </a:t>
            </a:r>
            <a:r>
              <a:rPr kumimoji="0" lang="fr-FR" altLang="fr-FR" sz="2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Pourquoi l’entreprenariat féminin est peu développé dans le secteur? Comment le renforcer?</a:t>
            </a:r>
          </a:p>
          <a:p>
            <a:pPr marL="0" marR="0" lvl="0" indent="0" algn="just" defTabSz="9144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8D2D2"/>
              </a:buClr>
              <a:buSzPts val="1200"/>
              <a:buFontTx/>
              <a:buNone/>
              <a:tabLst/>
              <a:defRPr/>
            </a:pPr>
            <a:r>
              <a:rPr kumimoji="0" lang="fr-FR" altLang="fr-FR" sz="2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5D92070-85B2-427C-B00E-BFCE8CD00AAF}"/>
              </a:ext>
            </a:extLst>
          </p:cNvPr>
          <p:cNvSpPr/>
          <p:nvPr/>
        </p:nvSpPr>
        <p:spPr>
          <a:xfrm>
            <a:off x="858102" y="3762059"/>
            <a:ext cx="10975975" cy="16227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just" defTabSz="9144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8D2D2"/>
              </a:buClr>
              <a:buSzPts val="1200"/>
              <a:buFontTx/>
              <a:buNone/>
              <a:tabLst/>
              <a:defRPr/>
            </a:pPr>
            <a:endParaRPr kumimoji="0" lang="fr-FR" altLang="fr-FR" sz="20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8D2D2"/>
              </a:buClr>
              <a:buSzPts val="1200"/>
              <a:buFontTx/>
              <a:buNone/>
              <a:tabLst/>
              <a:defRPr/>
            </a:pPr>
            <a:r>
              <a:rPr kumimoji="0" lang="fr-FR" altLang="fr-FR" sz="20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10) </a:t>
            </a:r>
            <a:r>
              <a:rPr kumimoji="0" lang="fr-FR" altLang="fr-FR" sz="2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 disposer de mesures genre périodiques sur l’évolution de la situation genre dans le secteur?</a:t>
            </a:r>
          </a:p>
          <a:p>
            <a:pPr marL="0" marR="0" lvl="0" indent="0" algn="just" defTabSz="9144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78D2D2"/>
              </a:buClr>
              <a:buSzPts val="1200"/>
              <a:buFontTx/>
              <a:buNone/>
              <a:tabLst/>
              <a:defRPr/>
            </a:pPr>
            <a:r>
              <a:rPr kumimoji="0" lang="fr-FR" altLang="fr-FR" sz="2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67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482EB51-1F41-42B8-A00E-4AAF597F848B}"/>
              </a:ext>
            </a:extLst>
          </p:cNvPr>
          <p:cNvSpPr txBox="1"/>
          <p:nvPr/>
        </p:nvSpPr>
        <p:spPr>
          <a:xfrm>
            <a:off x="3048000" y="252688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Plan d’actions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009E33-0BC2-430F-A1EC-F61259218EE5}"/>
              </a:ext>
            </a:extLst>
          </p:cNvPr>
          <p:cNvSpPr txBox="1"/>
          <p:nvPr/>
        </p:nvSpPr>
        <p:spPr>
          <a:xfrm>
            <a:off x="4876275" y="3680089"/>
            <a:ext cx="243944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1" i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Intervenant:</a:t>
            </a:r>
            <a:endParaRPr lang="fr-FR" sz="1600" i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i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Bechir Lassoued, FMC</a:t>
            </a:r>
          </a:p>
        </p:txBody>
      </p:sp>
    </p:spTree>
    <p:extLst>
      <p:ext uri="{BB962C8B-B14F-4D97-AF65-F5344CB8AC3E}">
        <p14:creationId xmlns:p14="http://schemas.microsoft.com/office/powerpoint/2010/main" val="970490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383F9C7B-376D-4DF1-989B-7D99578450EE}"/>
              </a:ext>
            </a:extLst>
          </p:cNvPr>
          <p:cNvSpPr/>
          <p:nvPr/>
        </p:nvSpPr>
        <p:spPr>
          <a:xfrm>
            <a:off x="5162620" y="1780358"/>
            <a:ext cx="4793299" cy="442468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8987C4-A040-4E67-A5AE-C812715329F4}"/>
              </a:ext>
            </a:extLst>
          </p:cNvPr>
          <p:cNvSpPr/>
          <p:nvPr/>
        </p:nvSpPr>
        <p:spPr>
          <a:xfrm>
            <a:off x="0" y="652960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4.1. Schéma synoptique du plan d’actions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74BE82-BE3F-430D-993B-A5584D37940C}"/>
              </a:ext>
            </a:extLst>
          </p:cNvPr>
          <p:cNvSpPr txBox="1"/>
          <p:nvPr/>
        </p:nvSpPr>
        <p:spPr>
          <a:xfrm>
            <a:off x="-30480" y="10559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148D8194-7425-4E97-9717-2FCC8FD3A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67209"/>
              </p:ext>
            </p:extLst>
          </p:nvPr>
        </p:nvGraphicFramePr>
        <p:xfrm>
          <a:off x="5684041" y="1603163"/>
          <a:ext cx="3708085" cy="950996"/>
        </p:xfrm>
        <a:graphic>
          <a:graphicData uri="http://schemas.openxmlformats.org/drawingml/2006/table">
            <a:tbl>
              <a:tblPr bandRow="1"/>
              <a:tblGrid>
                <a:gridCol w="3708085">
                  <a:extLst>
                    <a:ext uri="{9D8B030D-6E8A-4147-A177-3AD203B41FA5}">
                      <a16:colId xmlns:a16="http://schemas.microsoft.com/office/drawing/2014/main" val="2795440639"/>
                    </a:ext>
                  </a:extLst>
                </a:gridCol>
              </a:tblGrid>
              <a:tr h="950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Plan d’actions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(5)</a:t>
                      </a: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Objectifs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(14) </a:t>
                      </a: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Actions</a:t>
                      </a:r>
                      <a:endParaRPr kumimoji="0" lang="fr-FR" sz="2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A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8872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4DA30A12-B00F-492E-9370-B1D852EA247D}"/>
              </a:ext>
            </a:extLst>
          </p:cNvPr>
          <p:cNvSpPr>
            <a:spLocks/>
          </p:cNvSpPr>
          <p:nvPr/>
        </p:nvSpPr>
        <p:spPr>
          <a:xfrm>
            <a:off x="3505831" y="2912289"/>
            <a:ext cx="3071480" cy="1406272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rgbClr val="C0000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612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b="1" spc="-8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la connaissance et la prise de conscience en matière d’économie d’énergie et de prévention des risques climatiques</a:t>
            </a:r>
          </a:p>
          <a:p>
            <a:r>
              <a:rPr lang="fr-FR" sz="1200" b="1" spc="-8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-4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200" b="1" spc="-4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sz="1200" b="1" spc="-8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Actions)</a:t>
            </a:r>
            <a:endParaRPr lang="fr-FR" sz="12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D2A7A5-E0FF-4015-857E-A32B85892C65}"/>
              </a:ext>
            </a:extLst>
          </p:cNvPr>
          <p:cNvSpPr>
            <a:spLocks/>
          </p:cNvSpPr>
          <p:nvPr/>
        </p:nvSpPr>
        <p:spPr>
          <a:xfrm>
            <a:off x="2995039" y="4689942"/>
            <a:ext cx="2730699" cy="129630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accent6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612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6000"/>
              </a:lnSpc>
              <a:spcBef>
                <a:spcPts val="75"/>
              </a:spcBef>
              <a:buFont typeface="Arial" panose="020B0604020202020204" pitchFamily="34" charset="0"/>
              <a:buNone/>
            </a:pPr>
            <a:r>
              <a:rPr lang="fr-FR" altLang="fr-FR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Augmenter l’attractivité des centres de formation professionnelle</a:t>
            </a:r>
            <a:endParaRPr lang="fr-FR" altLang="fr-FR" sz="12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Bef>
                <a:spcPts val="75"/>
              </a:spcBef>
              <a:buFont typeface="Arial" panose="020B0604020202020204" pitchFamily="34" charset="0"/>
              <a:buNone/>
            </a:pPr>
            <a:r>
              <a:rPr lang="fr-FR" altLang="fr-FR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(3actions)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CB303D-F84D-4D77-955B-C9FAA2F5385F}"/>
              </a:ext>
            </a:extLst>
          </p:cNvPr>
          <p:cNvSpPr>
            <a:spLocks/>
          </p:cNvSpPr>
          <p:nvPr/>
        </p:nvSpPr>
        <p:spPr>
          <a:xfrm>
            <a:off x="8233605" y="2912289"/>
            <a:ext cx="2430789" cy="1406271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rgbClr val="0070C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612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">
              <a:spcBef>
                <a:spcPts val="225"/>
              </a:spcBef>
              <a:defRPr/>
            </a:pPr>
            <a:r>
              <a:rPr lang="fr-FR" sz="12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Renforcer les capacités de la société civile et développer un plaidoyer </a:t>
            </a:r>
          </a:p>
          <a:p>
            <a:pPr marL="9525">
              <a:spcBef>
                <a:spcPts val="225"/>
              </a:spcBef>
              <a:defRPr/>
            </a:pPr>
            <a:r>
              <a:rPr lang="fr-FR" sz="12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fr-FR" sz="1200" b="1" spc="-4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Actions)</a:t>
            </a:r>
            <a:endParaRPr lang="fr-FR" sz="1200" b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71B711-DB23-4827-91F4-458D38F30523}"/>
              </a:ext>
            </a:extLst>
          </p:cNvPr>
          <p:cNvSpPr>
            <a:spLocks/>
          </p:cNvSpPr>
          <p:nvPr/>
        </p:nvSpPr>
        <p:spPr>
          <a:xfrm>
            <a:off x="6255228" y="4960673"/>
            <a:ext cx="3057843" cy="1309081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rgbClr val="00206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612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25"/>
              </a:spcBef>
              <a:defRPr/>
            </a:pPr>
            <a:r>
              <a:rPr lang="fr-FR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Intégrer la diversité des genres dans la politique générale des entreprises du secteur </a:t>
            </a:r>
          </a:p>
          <a:p>
            <a:pPr>
              <a:spcBef>
                <a:spcPts val="225"/>
              </a:spcBef>
              <a:defRPr/>
            </a:pPr>
            <a:r>
              <a:rPr lang="fr-FR" sz="1200" b="1" spc="-4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Actions)</a:t>
            </a:r>
            <a:endParaRPr lang="fr-FR" sz="12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7DEB8B-69CB-4B24-9AA7-1B0D97E35099}"/>
              </a:ext>
            </a:extLst>
          </p:cNvPr>
          <p:cNvSpPr>
            <a:spLocks/>
          </p:cNvSpPr>
          <p:nvPr/>
        </p:nvSpPr>
        <p:spPr>
          <a:xfrm>
            <a:off x="9611089" y="4519147"/>
            <a:ext cx="2430789" cy="1309081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rgbClr val="7030A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612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25"/>
              </a:spcBef>
              <a:defRPr/>
            </a:pPr>
            <a:r>
              <a:rPr lang="fr-FR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le leadership féminin et l’entreprenariat</a:t>
            </a:r>
          </a:p>
          <a:p>
            <a:pPr>
              <a:spcBef>
                <a:spcPts val="225"/>
              </a:spcBef>
              <a:defRPr/>
            </a:pPr>
            <a:r>
              <a:rPr lang="fr-FR" sz="1200" b="1" spc="-4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200" b="1" spc="-23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1200" b="1" spc="-8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Actions)</a:t>
            </a:r>
            <a:endParaRPr lang="fr-FR" sz="12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0" name="Graphique 89" descr="Énergie renouvelable contour">
            <a:extLst>
              <a:ext uri="{FF2B5EF4-FFF2-40B4-BE49-F238E27FC236}">
                <a16:creationId xmlns:a16="http://schemas.microsoft.com/office/drawing/2014/main" id="{1F06E59B-158E-4AD4-8D54-50D3D36F0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8094" y="3304558"/>
            <a:ext cx="621732" cy="621732"/>
          </a:xfrm>
          <a:prstGeom prst="rect">
            <a:avLst/>
          </a:prstGeom>
        </p:spPr>
      </p:pic>
      <p:pic>
        <p:nvPicPr>
          <p:cNvPr id="92" name="Graphique 91" descr="Classe avec un remplissage uni">
            <a:extLst>
              <a:ext uri="{FF2B5EF4-FFF2-40B4-BE49-F238E27FC236}">
                <a16:creationId xmlns:a16="http://schemas.microsoft.com/office/drawing/2014/main" id="{C8282DBC-7C05-44DE-AED7-8FCE26373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7864" y="6065797"/>
            <a:ext cx="583669" cy="583669"/>
          </a:xfrm>
          <a:prstGeom prst="rect">
            <a:avLst/>
          </a:prstGeom>
        </p:spPr>
      </p:pic>
      <p:pic>
        <p:nvPicPr>
          <p:cNvPr id="96" name="Graphique 95" descr="Ville avec un remplissage uni">
            <a:extLst>
              <a:ext uri="{FF2B5EF4-FFF2-40B4-BE49-F238E27FC236}">
                <a16:creationId xmlns:a16="http://schemas.microsoft.com/office/drawing/2014/main" id="{52ABA8B6-7695-423D-826C-765DC93BE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9270" y="6312317"/>
            <a:ext cx="517660" cy="517660"/>
          </a:xfrm>
          <a:prstGeom prst="rect">
            <a:avLst/>
          </a:prstGeom>
        </p:spPr>
      </p:pic>
      <p:pic>
        <p:nvPicPr>
          <p:cNvPr id="98" name="Graphique 97" descr="Croissance de l'activité avec un remplissage uni">
            <a:extLst>
              <a:ext uri="{FF2B5EF4-FFF2-40B4-BE49-F238E27FC236}">
                <a16:creationId xmlns:a16="http://schemas.microsoft.com/office/drawing/2014/main" id="{582A1689-BFAF-43EC-BA56-90C1982E14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97314" y="3250348"/>
            <a:ext cx="547537" cy="547537"/>
          </a:xfrm>
          <a:prstGeom prst="rect">
            <a:avLst/>
          </a:prstGeom>
        </p:spPr>
      </p:pic>
      <p:pic>
        <p:nvPicPr>
          <p:cNvPr id="100" name="Graphique 99" descr="Employée de bureau contour">
            <a:extLst>
              <a:ext uri="{FF2B5EF4-FFF2-40B4-BE49-F238E27FC236}">
                <a16:creationId xmlns:a16="http://schemas.microsoft.com/office/drawing/2014/main" id="{64F6E852-D72F-4E76-BC0C-CA84A69903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21179" y="5848967"/>
            <a:ext cx="610608" cy="610608"/>
          </a:xfrm>
          <a:prstGeom prst="rect">
            <a:avLst/>
          </a:prstGeom>
        </p:spPr>
      </p:pic>
      <p:pic>
        <p:nvPicPr>
          <p:cNvPr id="8" name="Graphique 7" descr="Point d’insertion vers le bas avec un remplissage uni">
            <a:extLst>
              <a:ext uri="{FF2B5EF4-FFF2-40B4-BE49-F238E27FC236}">
                <a16:creationId xmlns:a16="http://schemas.microsoft.com/office/drawing/2014/main" id="{4CBA5468-D315-40BB-BCAB-3A7A57B894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8457566">
            <a:off x="9367253" y="2551824"/>
            <a:ext cx="312423" cy="312423"/>
          </a:xfrm>
          <a:prstGeom prst="rect">
            <a:avLst/>
          </a:prstGeom>
        </p:spPr>
      </p:pic>
      <p:pic>
        <p:nvPicPr>
          <p:cNvPr id="10" name="Graphique 9" descr="Badge 1 avec un remplissage uni">
            <a:extLst>
              <a:ext uri="{FF2B5EF4-FFF2-40B4-BE49-F238E27FC236}">
                <a16:creationId xmlns:a16="http://schemas.microsoft.com/office/drawing/2014/main" id="{57AF5077-9A61-489F-85AB-C214C5C9A9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72223" y="3386824"/>
            <a:ext cx="457200" cy="457200"/>
          </a:xfrm>
          <a:prstGeom prst="rect">
            <a:avLst/>
          </a:prstGeom>
        </p:spPr>
      </p:pic>
      <p:pic>
        <p:nvPicPr>
          <p:cNvPr id="12" name="Graphique 11" descr="Badge avec un remplissage uni">
            <a:extLst>
              <a:ext uri="{FF2B5EF4-FFF2-40B4-BE49-F238E27FC236}">
                <a16:creationId xmlns:a16="http://schemas.microsoft.com/office/drawing/2014/main" id="{283FE740-247F-41EC-99E2-E6CADB7534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58960" y="5138452"/>
            <a:ext cx="399287" cy="399287"/>
          </a:xfrm>
          <a:prstGeom prst="rect">
            <a:avLst/>
          </a:prstGeom>
        </p:spPr>
      </p:pic>
      <p:pic>
        <p:nvPicPr>
          <p:cNvPr id="14" name="Graphique 13" descr="Badge 3 avec un remplissage uni">
            <a:extLst>
              <a:ext uri="{FF2B5EF4-FFF2-40B4-BE49-F238E27FC236}">
                <a16:creationId xmlns:a16="http://schemas.microsoft.com/office/drawing/2014/main" id="{5D713AD8-310E-43EC-B5B4-A6EC7A3149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56943" y="5409142"/>
            <a:ext cx="419086" cy="419086"/>
          </a:xfrm>
          <a:prstGeom prst="rect">
            <a:avLst/>
          </a:prstGeom>
        </p:spPr>
      </p:pic>
      <p:pic>
        <p:nvPicPr>
          <p:cNvPr id="16" name="Graphique 15" descr="Badge 4 avec un remplissage uni">
            <a:extLst>
              <a:ext uri="{FF2B5EF4-FFF2-40B4-BE49-F238E27FC236}">
                <a16:creationId xmlns:a16="http://schemas.microsoft.com/office/drawing/2014/main" id="{B3D3A9E4-0976-4755-9A19-D366F4C2FD5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43188" y="4960673"/>
            <a:ext cx="382162" cy="382162"/>
          </a:xfrm>
          <a:prstGeom prst="rect">
            <a:avLst/>
          </a:prstGeom>
        </p:spPr>
      </p:pic>
      <p:pic>
        <p:nvPicPr>
          <p:cNvPr id="18" name="Graphique 17" descr="Badge 5 avec un remplissage uni">
            <a:extLst>
              <a:ext uri="{FF2B5EF4-FFF2-40B4-BE49-F238E27FC236}">
                <a16:creationId xmlns:a16="http://schemas.microsoft.com/office/drawing/2014/main" id="{6A4C3C5F-1877-46DD-AD60-35FA521ADE7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332975" y="3345498"/>
            <a:ext cx="411917" cy="4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6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8B45B1-A62A-47D4-BF4C-003419594FAB}"/>
              </a:ext>
            </a:extLst>
          </p:cNvPr>
          <p:cNvSpPr/>
          <p:nvPr/>
        </p:nvSpPr>
        <p:spPr>
          <a:xfrm>
            <a:off x="3149600" y="2621280"/>
            <a:ext cx="5908040" cy="904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Contexte, objectifs et méthodologie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BA8445-914F-4F24-835B-79C67A013CDD}"/>
              </a:ext>
            </a:extLst>
          </p:cNvPr>
          <p:cNvSpPr txBox="1"/>
          <p:nvPr/>
        </p:nvSpPr>
        <p:spPr>
          <a:xfrm>
            <a:off x="4876275" y="3680089"/>
            <a:ext cx="243944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1" i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Intervenant :</a:t>
            </a:r>
          </a:p>
          <a:p>
            <a:pPr algn="ctr"/>
            <a:r>
              <a:rPr lang="fr-FR" sz="1600" b="1" i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Zeineb Mghirbi, GIZ</a:t>
            </a:r>
            <a:endParaRPr lang="fr-FR" sz="1600" i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i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Bechir Lassoued, FMC</a:t>
            </a:r>
          </a:p>
        </p:txBody>
      </p:sp>
    </p:spTree>
    <p:extLst>
      <p:ext uri="{BB962C8B-B14F-4D97-AF65-F5344CB8AC3E}">
        <p14:creationId xmlns:p14="http://schemas.microsoft.com/office/powerpoint/2010/main" val="1027586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4AE298-8C2E-418C-88C2-8D34F28EC7B2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F7784A-24AE-4794-B761-390E20C87DE8}"/>
              </a:ext>
            </a:extLst>
          </p:cNvPr>
          <p:cNvSpPr txBox="1"/>
          <p:nvPr/>
        </p:nvSpPr>
        <p:spPr>
          <a:xfrm>
            <a:off x="-30480" y="3171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D950766-81BE-4F4D-A49E-4022B2DA7A3A}"/>
              </a:ext>
            </a:extLst>
          </p:cNvPr>
          <p:cNvSpPr txBox="1"/>
          <p:nvPr/>
        </p:nvSpPr>
        <p:spPr>
          <a:xfrm>
            <a:off x="539750" y="1488641"/>
            <a:ext cx="927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/>
              </a:rPr>
              <a:t>Objectif  1 </a:t>
            </a:r>
            <a:r>
              <a:rPr lang="fr-FR" sz="1600" dirty="0">
                <a:solidFill>
                  <a:prstClr val="black"/>
                </a:solidFill>
                <a:latin typeface="Arial"/>
              </a:rPr>
              <a:t>: </a:t>
            </a:r>
            <a:r>
              <a:rPr lang="fr-FR" sz="1600" b="1" dirty="0">
                <a:solidFill>
                  <a:srgbClr val="C00000"/>
                </a:solidFill>
                <a:latin typeface="Arial"/>
              </a:rPr>
              <a:t>Développer la connaissance et la prise de conscience en matière d’économie d’énergie et de prévention des risques climatiques</a:t>
            </a:r>
          </a:p>
        </p:txBody>
      </p:sp>
      <p:sp>
        <p:nvSpPr>
          <p:cNvPr id="49" name="ZoneTexte 1">
            <a:extLst>
              <a:ext uri="{FF2B5EF4-FFF2-40B4-BE49-F238E27FC236}">
                <a16:creationId xmlns:a16="http://schemas.microsoft.com/office/drawing/2014/main" id="{183D1970-6476-400D-A1F7-41E0C70B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546850"/>
            <a:ext cx="3176588" cy="195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fr-FR" altLang="fr-FR" sz="67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*Avec l’appui des partenaires techniques et financiers dont la GIZ</a:t>
            </a:r>
          </a:p>
        </p:txBody>
      </p:sp>
      <p:graphicFrame>
        <p:nvGraphicFramePr>
          <p:cNvPr id="53" name="Tableau 52">
            <a:extLst>
              <a:ext uri="{FF2B5EF4-FFF2-40B4-BE49-F238E27FC236}">
                <a16:creationId xmlns:a16="http://schemas.microsoft.com/office/drawing/2014/main" id="{73A21DAC-D5FF-45D5-906B-AACC677D5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163983"/>
              </p:ext>
            </p:extLst>
          </p:nvPr>
        </p:nvGraphicFramePr>
        <p:xfrm>
          <a:off x="348115" y="3063987"/>
          <a:ext cx="9069440" cy="3439370"/>
        </p:xfrm>
        <a:graphic>
          <a:graphicData uri="http://schemas.openxmlformats.org/drawingml/2006/table">
            <a:tbl>
              <a:tblPr firstRow="1" firstCol="1" bandRow="1"/>
              <a:tblGrid>
                <a:gridCol w="3623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1.1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836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Act.1.1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Développer </a:t>
                      </a:r>
                      <a:r>
                        <a:rPr lang="fr-FR" sz="12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 plateforme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 initiatives genre </a:t>
                      </a:r>
                      <a:r>
                        <a:rPr lang="fr-FR" sz="1200" b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dans le domaine de l’énergie et du climat </a:t>
                      </a:r>
                      <a:endParaRPr lang="fr-TN" sz="1200" b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 algn="l" rtl="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Conception technique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Modalités d’administration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30 000 D (conception technique)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4" marR="51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 algn="l" rtl="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plateforme opérationnelle et accessible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d’adhérents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consultations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ressources documentaires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 algn="l" rtl="0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Contenu (charte déontologique, ressources documentaires, témoignages formation en ligne)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Statistiques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30 000 D (30 H/J consultant)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60 000 D</a:t>
                      </a:r>
                      <a:endParaRPr lang="fr-TN" sz="12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4" marR="514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T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0" name="Graphique 59" descr="Énergie renouvelable contour">
            <a:extLst>
              <a:ext uri="{FF2B5EF4-FFF2-40B4-BE49-F238E27FC236}">
                <a16:creationId xmlns:a16="http://schemas.microsoft.com/office/drawing/2014/main" id="{AE141177-B1ED-4B01-86C8-110AB8F72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752" y="1544663"/>
            <a:ext cx="348725" cy="348725"/>
          </a:xfrm>
          <a:prstGeom prst="rect">
            <a:avLst/>
          </a:prstGeom>
        </p:spPr>
      </p:pic>
      <p:graphicFrame>
        <p:nvGraphicFramePr>
          <p:cNvPr id="69" name="Tableau 77">
            <a:extLst>
              <a:ext uri="{FF2B5EF4-FFF2-40B4-BE49-F238E27FC236}">
                <a16:creationId xmlns:a16="http://schemas.microsoft.com/office/drawing/2014/main" id="{8E1438F7-5957-41D2-A453-74F65683D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64328"/>
              </p:ext>
            </p:extLst>
          </p:nvPr>
        </p:nvGraphicFramePr>
        <p:xfrm>
          <a:off x="348115" y="2383101"/>
          <a:ext cx="8389485" cy="39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748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2032362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2829375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96588">
                <a:tc>
                  <a:txBody>
                    <a:bodyPr/>
                    <a:lstStyle/>
                    <a:p>
                      <a:pPr algn="l"/>
                      <a:r>
                        <a:rPr lang="fr-FR" sz="130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responsabilité*?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an (2022) </a:t>
                      </a:r>
                      <a:endParaRPr lang="fr-TN" sz="14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ATFI</a:t>
                      </a:r>
                      <a:endParaRPr lang="fr-TN" sz="14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pic>
        <p:nvPicPr>
          <p:cNvPr id="26" name="Graphique 25" descr="Commentaire, ajouter contour">
            <a:extLst>
              <a:ext uri="{FF2B5EF4-FFF2-40B4-BE49-F238E27FC236}">
                <a16:creationId xmlns:a16="http://schemas.microsoft.com/office/drawing/2014/main" id="{C3CA1CC9-C4E8-4E62-B4F9-DDDA69D30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3762" y="2757292"/>
            <a:ext cx="685306" cy="685306"/>
          </a:xfrm>
          <a:prstGeom prst="rect">
            <a:avLst/>
          </a:prstGeom>
        </p:spPr>
      </p:pic>
      <p:sp>
        <p:nvSpPr>
          <p:cNvPr id="27" name="ZoneTexte 25">
            <a:extLst>
              <a:ext uri="{FF2B5EF4-FFF2-40B4-BE49-F238E27FC236}">
                <a16:creationId xmlns:a16="http://schemas.microsoft.com/office/drawing/2014/main" id="{228696A5-927C-4665-842C-8E097EC1C9D7}"/>
              </a:ext>
            </a:extLst>
          </p:cNvPr>
          <p:cNvSpPr txBox="1">
            <a:spLocks/>
          </p:cNvSpPr>
          <p:nvPr/>
        </p:nvSpPr>
        <p:spPr>
          <a:xfrm>
            <a:off x="10409068" y="3153880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</p:spTree>
    <p:extLst>
      <p:ext uri="{BB962C8B-B14F-4D97-AF65-F5344CB8AC3E}">
        <p14:creationId xmlns:p14="http://schemas.microsoft.com/office/powerpoint/2010/main" val="3669847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8AFD852-10D1-4DB7-914A-0186C4BA5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43759"/>
              </p:ext>
            </p:extLst>
          </p:nvPr>
        </p:nvGraphicFramePr>
        <p:xfrm>
          <a:off x="318400" y="2924439"/>
          <a:ext cx="9059280" cy="3710811"/>
        </p:xfrm>
        <a:graphic>
          <a:graphicData uri="http://schemas.openxmlformats.org/drawingml/2006/table">
            <a:tbl>
              <a:tblPr firstRow="1" firstCol="1" bandRow="1"/>
              <a:tblGrid>
                <a:gridCol w="3723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0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1.2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961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Act.1.2.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Elaborer des </a:t>
                      </a:r>
                      <a:r>
                        <a:rPr lang="fr-FR" sz="12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manuels pour l’éducation formelle et non formelle pour les jeunes (femmes/ hommes) 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explicitant les concepts d’économie d’énergie et de risques climatiques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Ateliers de conception des manuels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Assistance technique : 30 000 D (30 H/J)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Elaboration/diffusion des supports : 10 000 D (travaux d’impression de supports)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 pilotes de renforcement des capacités : 30 000 D (30 H/J répartis entre des clubs pilotes)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44" marR="514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 algn="l" rtl="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Manuels de formation disponibles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d’écoles, clubs bénéficiaires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d’enseignants, animateurs des clubs formés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indent="-1111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	Choix des supports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Elaboration/diffusion des supports : 10 000 D (travaux d’impression de supports)</a:t>
                      </a:r>
                      <a:endParaRPr lang="fr-T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T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indent="-1111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	Intégration/diffusion des supports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T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T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77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endParaRPr lang="fr-FR" sz="1200" kern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kern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Renforcement des capacités des clubs, enseignants </a:t>
                      </a:r>
                      <a:endParaRPr lang="fr-TN" sz="1200" kern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Actions pilotes de renforcement des capacités : 30 000 D (30 H/J répartis entre des clubs pilotes)</a:t>
                      </a:r>
                      <a:endParaRPr lang="fr-T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T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7C02444-3AAB-4DB4-BF17-5E279F6601BE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D7D695-8A6C-4CFB-910E-1E4FB8975309}"/>
              </a:ext>
            </a:extLst>
          </p:cNvPr>
          <p:cNvSpPr txBox="1"/>
          <p:nvPr/>
        </p:nvSpPr>
        <p:spPr>
          <a:xfrm>
            <a:off x="-30480" y="15747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407EBE-7B2B-4C08-AA4C-A12AFA5F20B1}"/>
              </a:ext>
            </a:extLst>
          </p:cNvPr>
          <p:cNvSpPr txBox="1"/>
          <p:nvPr/>
        </p:nvSpPr>
        <p:spPr>
          <a:xfrm>
            <a:off x="464550" y="1615861"/>
            <a:ext cx="927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/>
              </a:rPr>
              <a:t>Objectif 1 </a:t>
            </a:r>
            <a:r>
              <a:rPr lang="fr-FR" sz="1600" dirty="0">
                <a:solidFill>
                  <a:prstClr val="black"/>
                </a:solidFill>
                <a:latin typeface="Arial"/>
              </a:rPr>
              <a:t>: </a:t>
            </a:r>
            <a:r>
              <a:rPr lang="fr-FR" sz="1600" b="1" dirty="0">
                <a:solidFill>
                  <a:srgbClr val="C00000"/>
                </a:solidFill>
                <a:latin typeface="Arial"/>
              </a:rPr>
              <a:t>Développer la connaissance et la prise de conscience en matière d’économie d’énergie et de prévention des risques climatiques</a:t>
            </a:r>
          </a:p>
        </p:txBody>
      </p:sp>
      <p:graphicFrame>
        <p:nvGraphicFramePr>
          <p:cNvPr id="24" name="Tableau 77">
            <a:extLst>
              <a:ext uri="{FF2B5EF4-FFF2-40B4-BE49-F238E27FC236}">
                <a16:creationId xmlns:a16="http://schemas.microsoft.com/office/drawing/2014/main" id="{F5BD49BE-05F9-4BC3-956C-21541806F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88842"/>
              </p:ext>
            </p:extLst>
          </p:nvPr>
        </p:nvGraphicFramePr>
        <p:xfrm>
          <a:off x="348115" y="2309708"/>
          <a:ext cx="9391653" cy="39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527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1341181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5443945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96588">
                <a:tc>
                  <a:txBody>
                    <a:bodyPr/>
                    <a:lstStyle/>
                    <a:p>
                      <a:pPr algn="l"/>
                      <a:r>
                        <a:rPr lang="fr-FR" sz="130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</a:t>
                      </a:r>
                      <a:r>
                        <a:rPr lang="fr-FR" sz="1300" b="1" u="none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responsabilité</a:t>
                      </a:r>
                      <a:r>
                        <a:rPr lang="fr-FR" sz="130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an (2022) </a:t>
                      </a:r>
                      <a:endParaRPr lang="fr-TN" sz="14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ANME/société civile </a:t>
                      </a:r>
                      <a:r>
                        <a:rPr lang="fr-FR" sz="14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(appels à projet)</a:t>
                      </a:r>
                      <a:endParaRPr lang="fr-TN" sz="14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pic>
        <p:nvPicPr>
          <p:cNvPr id="26" name="Graphique 25" descr="Énergie renouvelable contour">
            <a:extLst>
              <a:ext uri="{FF2B5EF4-FFF2-40B4-BE49-F238E27FC236}">
                <a16:creationId xmlns:a16="http://schemas.microsoft.com/office/drawing/2014/main" id="{A8F2D4B6-A5DF-42AA-AEE3-2C10D6D2B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25" y="1668003"/>
            <a:ext cx="348725" cy="348725"/>
          </a:xfrm>
          <a:prstGeom prst="rect">
            <a:avLst/>
          </a:prstGeom>
        </p:spPr>
      </p:pic>
      <p:pic>
        <p:nvPicPr>
          <p:cNvPr id="27" name="Graphique 26" descr="Commentaire, ajouter contour">
            <a:extLst>
              <a:ext uri="{FF2B5EF4-FFF2-40B4-BE49-F238E27FC236}">
                <a16:creationId xmlns:a16="http://schemas.microsoft.com/office/drawing/2014/main" id="{08591D42-A70A-412A-A0E2-4295C2938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3762" y="2757292"/>
            <a:ext cx="685306" cy="685306"/>
          </a:xfrm>
          <a:prstGeom prst="rect">
            <a:avLst/>
          </a:prstGeom>
        </p:spPr>
      </p:pic>
      <p:sp>
        <p:nvSpPr>
          <p:cNvPr id="28" name="ZoneTexte 25">
            <a:extLst>
              <a:ext uri="{FF2B5EF4-FFF2-40B4-BE49-F238E27FC236}">
                <a16:creationId xmlns:a16="http://schemas.microsoft.com/office/drawing/2014/main" id="{38BD68DE-9AF1-4F3D-B129-986B0B1424D3}"/>
              </a:ext>
            </a:extLst>
          </p:cNvPr>
          <p:cNvSpPr txBox="1">
            <a:spLocks/>
          </p:cNvSpPr>
          <p:nvPr/>
        </p:nvSpPr>
        <p:spPr>
          <a:xfrm>
            <a:off x="10409068" y="3153880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</p:spTree>
    <p:extLst>
      <p:ext uri="{BB962C8B-B14F-4D97-AF65-F5344CB8AC3E}">
        <p14:creationId xmlns:p14="http://schemas.microsoft.com/office/powerpoint/2010/main" val="2818956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366E6A24-A2DB-4780-B3DA-6D3016186F2F}"/>
              </a:ext>
            </a:extLst>
          </p:cNvPr>
          <p:cNvSpPr txBox="1"/>
          <p:nvPr/>
        </p:nvSpPr>
        <p:spPr>
          <a:xfrm>
            <a:off x="464550" y="1616948"/>
            <a:ext cx="927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/>
              </a:rPr>
              <a:t>Objectif 1 </a:t>
            </a:r>
            <a:r>
              <a:rPr lang="fr-FR" sz="1600" dirty="0">
                <a:solidFill>
                  <a:prstClr val="black"/>
                </a:solidFill>
                <a:latin typeface="Arial"/>
              </a:rPr>
              <a:t>: </a:t>
            </a:r>
            <a:r>
              <a:rPr lang="fr-FR" sz="1600" b="1" dirty="0">
                <a:solidFill>
                  <a:srgbClr val="C00000"/>
                </a:solidFill>
                <a:latin typeface="Arial"/>
              </a:rPr>
              <a:t>Développer la connaissance et la prise de conscience en matière d’économie d’énergie et de prévention des risques climatiques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53814F7-EC85-4746-B806-D8E600EB4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8191"/>
              </p:ext>
            </p:extLst>
          </p:nvPr>
        </p:nvGraphicFramePr>
        <p:xfrm>
          <a:off x="348115" y="3063989"/>
          <a:ext cx="9069440" cy="3736278"/>
        </p:xfrm>
        <a:graphic>
          <a:graphicData uri="http://schemas.openxmlformats.org/drawingml/2006/table">
            <a:tbl>
              <a:tblPr firstRow="1" firstCol="1" bandRow="1"/>
              <a:tblGrid>
                <a:gridCol w="3623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1.3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98236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Act.1.3</a:t>
                      </a: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Renforcer les capacités des femmes ambassadrices </a:t>
                      </a: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(association tunisienne pour la maîtrise de l’énergie et les CC « ATMECC » - Sfax, club d’énergie et énergie renouvelable -Sousse « CEER » </a:t>
                      </a:r>
                      <a:r>
                        <a:rPr kumimoji="0" lang="fr-FR" altLang="fr-F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termes de formations, moyens de communication</a:t>
                      </a: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et disséminer l’expérience dans d’autres régions :</a:t>
                      </a:r>
                      <a:endParaRPr kumimoji="0" lang="LID4096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68" marR="2686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LID4096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68" marR="2686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1143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430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LID4096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68" marR="2686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867">
                <a:tc>
                  <a:txBody>
                    <a:bodyPr/>
                    <a:lstStyle>
                      <a:lvl1pPr marL="111125" indent="-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-111125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	Assistance à l’association « ATMECC » Sfax et du club « CEER » Sousse pour l’élaboration d’un plan stratégique et opérationnel  </a:t>
                      </a:r>
                      <a:endParaRPr kumimoji="0" lang="LID4096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68" marR="2686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Assistance technique ATMECC et Assistance technique CEER  </a:t>
                      </a:r>
                      <a:endParaRPr lang="fr-FR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0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Elaboration d’un plan stratégique 20 000 D (20 H/J/ * 2 = 40.000 D)</a:t>
                      </a:r>
                      <a:endParaRPr kumimoji="0" lang="LID4096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>
                      <a:lvl1pPr marL="176213" indent="-176213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6213" marR="0" lvl="0" indent="-176213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 stratégique pour l’association tunisienne pour la maîtrise de l’énergie et les CC « ATMECC » et pour le club EEER Sousse</a:t>
                      </a:r>
                      <a:endParaRPr kumimoji="0" lang="LID4096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6213" marR="0" lvl="0" indent="-176213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personnes formées dans le domaine de la sensibilisation à l’efficacité de l’énergie et au climat</a:t>
                      </a:r>
                      <a:endParaRPr kumimoji="0" lang="LID4096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6213" marR="0" lvl="0" indent="-176213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 TIC disponibles</a:t>
                      </a:r>
                      <a:endParaRPr kumimoji="0" lang="LID4096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6213" marR="0" lvl="0" indent="-176213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 de déploiement régional du réseau élaboré </a:t>
                      </a:r>
                      <a:endParaRPr kumimoji="0" lang="LID4096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68" marR="2686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20622"/>
                  </a:ext>
                </a:extLst>
              </a:tr>
              <a:tr h="1218812">
                <a:tc>
                  <a:txBody>
                    <a:bodyPr/>
                    <a:lstStyle>
                      <a:lvl1pPr marL="111125" indent="-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-17145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Actions de formation sur les thématiques d’ER, EE au profit du club Sousse et Association Sfax </a:t>
                      </a:r>
                    </a:p>
                    <a:p>
                      <a:pPr marL="171450" marR="0" lvl="0" indent="-17145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 TIC</a:t>
                      </a:r>
                      <a:endParaRPr kumimoji="0" lang="LID4096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68" marR="2686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Formation : 15 000 D (formation au profit des responsables ATMECC et CEER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 TIC : 20 000 D (équipements informatiques, site web, vidéoprojecteur)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Dissémination régionale du réseau (assurée par l’ANME)</a:t>
                      </a:r>
                      <a:endParaRPr kumimoji="0" lang="LID4096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LID4096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68" marR="2686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ID4096" altLang="fr-F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Graphique 16" descr="Énergie renouvelable contour">
            <a:extLst>
              <a:ext uri="{FF2B5EF4-FFF2-40B4-BE49-F238E27FC236}">
                <a16:creationId xmlns:a16="http://schemas.microsoft.com/office/drawing/2014/main" id="{D7409B37-D277-4D0E-A245-A3CC7DE8B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25" y="1636929"/>
            <a:ext cx="348725" cy="348725"/>
          </a:xfrm>
          <a:prstGeom prst="rect">
            <a:avLst/>
          </a:prstGeom>
        </p:spPr>
      </p:pic>
      <p:graphicFrame>
        <p:nvGraphicFramePr>
          <p:cNvPr id="22" name="Tableau 77">
            <a:extLst>
              <a:ext uri="{FF2B5EF4-FFF2-40B4-BE49-F238E27FC236}">
                <a16:creationId xmlns:a16="http://schemas.microsoft.com/office/drawing/2014/main" id="{CE041728-78A1-444B-81B1-DE656171D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692903"/>
              </p:ext>
            </p:extLst>
          </p:nvPr>
        </p:nvGraphicFramePr>
        <p:xfrm>
          <a:off x="348115" y="2383101"/>
          <a:ext cx="8719685" cy="39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596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2112353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2940736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96588">
                <a:tc>
                  <a:txBody>
                    <a:bodyPr/>
                    <a:lstStyle/>
                    <a:p>
                      <a:pPr algn="l"/>
                      <a:r>
                        <a:rPr lang="fr-FR" sz="130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responsabilité?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ans (2022 – 2023)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ANME/ATMECC/ CEER</a:t>
                      </a:r>
                      <a:endParaRPr lang="fr-TN" sz="14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CCAAD041-4595-4599-89A7-5A4C3A2C1725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018CEDE-4C7E-47F8-8A23-FFD442301F26}"/>
              </a:ext>
            </a:extLst>
          </p:cNvPr>
          <p:cNvSpPr txBox="1"/>
          <p:nvPr/>
        </p:nvSpPr>
        <p:spPr>
          <a:xfrm>
            <a:off x="-30480" y="3171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pic>
        <p:nvPicPr>
          <p:cNvPr id="28" name="Graphique 27" descr="Commentaire, ajouter contour">
            <a:extLst>
              <a:ext uri="{FF2B5EF4-FFF2-40B4-BE49-F238E27FC236}">
                <a16:creationId xmlns:a16="http://schemas.microsoft.com/office/drawing/2014/main" id="{73B75DE4-19F6-4991-8AF2-3A03F55A6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9768" y="2749521"/>
            <a:ext cx="685306" cy="685306"/>
          </a:xfrm>
          <a:prstGeom prst="rect">
            <a:avLst/>
          </a:prstGeom>
        </p:spPr>
      </p:pic>
      <p:sp>
        <p:nvSpPr>
          <p:cNvPr id="29" name="ZoneTexte 25">
            <a:extLst>
              <a:ext uri="{FF2B5EF4-FFF2-40B4-BE49-F238E27FC236}">
                <a16:creationId xmlns:a16="http://schemas.microsoft.com/office/drawing/2014/main" id="{F836E7FA-F609-40DE-823C-92A66038DECB}"/>
              </a:ext>
            </a:extLst>
          </p:cNvPr>
          <p:cNvSpPr txBox="1">
            <a:spLocks/>
          </p:cNvSpPr>
          <p:nvPr/>
        </p:nvSpPr>
        <p:spPr>
          <a:xfrm>
            <a:off x="10425074" y="3146109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</p:spTree>
    <p:extLst>
      <p:ext uri="{BB962C8B-B14F-4D97-AF65-F5344CB8AC3E}">
        <p14:creationId xmlns:p14="http://schemas.microsoft.com/office/powerpoint/2010/main" val="2620695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366E6A24-A2DB-4780-B3DA-6D3016186F2F}"/>
              </a:ext>
            </a:extLst>
          </p:cNvPr>
          <p:cNvSpPr txBox="1"/>
          <p:nvPr/>
        </p:nvSpPr>
        <p:spPr>
          <a:xfrm>
            <a:off x="576715" y="1592803"/>
            <a:ext cx="927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/>
              </a:rPr>
              <a:t>Objectif 1 </a:t>
            </a:r>
            <a:r>
              <a:rPr lang="fr-FR" sz="1600" dirty="0">
                <a:solidFill>
                  <a:prstClr val="black"/>
                </a:solidFill>
                <a:latin typeface="Arial"/>
              </a:rPr>
              <a:t>: </a:t>
            </a:r>
            <a:r>
              <a:rPr lang="fr-FR" sz="1600" b="1" dirty="0">
                <a:solidFill>
                  <a:srgbClr val="C00000"/>
                </a:solidFill>
                <a:latin typeface="Arial"/>
              </a:rPr>
              <a:t>Développer la connaissance et la prise de conscience en matière d’économie d’énergie et de prévention des risques climatiques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53814F7-EC85-4746-B806-D8E600EB4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43607"/>
              </p:ext>
            </p:extLst>
          </p:nvPr>
        </p:nvGraphicFramePr>
        <p:xfrm>
          <a:off x="348115" y="3063987"/>
          <a:ext cx="9069440" cy="3529852"/>
        </p:xfrm>
        <a:graphic>
          <a:graphicData uri="http://schemas.openxmlformats.org/drawingml/2006/table">
            <a:tbl>
              <a:tblPr firstRow="1" firstCol="1" bandRow="1"/>
              <a:tblGrid>
                <a:gridCol w="3623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1.4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96637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Act.1.4.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Renforcer les capacités des élus municipaux en matière de planification sensible au genre 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dans les domaines de l’économie d’énergie et du climat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73" marR="2687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73" marR="2687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73" marR="2687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2079">
                <a:tc>
                  <a:txBody>
                    <a:bodyPr/>
                    <a:lstStyle>
                      <a:lvl1pPr marL="342900" indent="-3429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Cycles de formation au profit des élus municipaux responsables des commissions propreté et environnement 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73" marR="2687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des ateliers : 10.000D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 H/J de formation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60 000 D</a:t>
                      </a:r>
                    </a:p>
                    <a:p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 H/J x 30 sessions)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73" marR="2687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d’élus formés 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873" marR="2687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Graphique 16" descr="Énergie renouvelable contour">
            <a:extLst>
              <a:ext uri="{FF2B5EF4-FFF2-40B4-BE49-F238E27FC236}">
                <a16:creationId xmlns:a16="http://schemas.microsoft.com/office/drawing/2014/main" id="{D7409B37-D277-4D0E-A245-A3CC7DE8B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990" y="1643226"/>
            <a:ext cx="348725" cy="348725"/>
          </a:xfrm>
          <a:prstGeom prst="rect">
            <a:avLst/>
          </a:prstGeom>
        </p:spPr>
      </p:pic>
      <p:graphicFrame>
        <p:nvGraphicFramePr>
          <p:cNvPr id="22" name="Tableau 77">
            <a:extLst>
              <a:ext uri="{FF2B5EF4-FFF2-40B4-BE49-F238E27FC236}">
                <a16:creationId xmlns:a16="http://schemas.microsoft.com/office/drawing/2014/main" id="{CE041728-78A1-444B-81B1-DE656171D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156819"/>
              </p:ext>
            </p:extLst>
          </p:nvPr>
        </p:nvGraphicFramePr>
        <p:xfrm>
          <a:off x="348117" y="2383101"/>
          <a:ext cx="10076957" cy="39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634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1817285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5217038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96588">
                <a:tc>
                  <a:txBody>
                    <a:bodyPr/>
                    <a:lstStyle/>
                    <a:p>
                      <a:pPr algn="ctr"/>
                      <a:r>
                        <a:rPr lang="fr-FR" sz="130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responsabilité?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ans (2022-2023)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Ministère de l’environnement et des affaires locales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pic>
        <p:nvPicPr>
          <p:cNvPr id="23" name="Graphique 22" descr="Commentaire, ajouter contour">
            <a:extLst>
              <a:ext uri="{FF2B5EF4-FFF2-40B4-BE49-F238E27FC236}">
                <a16:creationId xmlns:a16="http://schemas.microsoft.com/office/drawing/2014/main" id="{0BBC73E1-72CF-4F88-9AF3-DF93E998B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9768" y="2749521"/>
            <a:ext cx="685306" cy="6853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CAAD041-4595-4599-89A7-5A4C3A2C1725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018CEDE-4C7E-47F8-8A23-FFD442301F26}"/>
              </a:ext>
            </a:extLst>
          </p:cNvPr>
          <p:cNvSpPr txBox="1"/>
          <p:nvPr/>
        </p:nvSpPr>
        <p:spPr>
          <a:xfrm>
            <a:off x="-30480" y="3171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sp>
        <p:nvSpPr>
          <p:cNvPr id="27" name="ZoneTexte 25">
            <a:extLst>
              <a:ext uri="{FF2B5EF4-FFF2-40B4-BE49-F238E27FC236}">
                <a16:creationId xmlns:a16="http://schemas.microsoft.com/office/drawing/2014/main" id="{AE64D8B4-AE23-4075-80B1-086408953490}"/>
              </a:ext>
            </a:extLst>
          </p:cNvPr>
          <p:cNvSpPr txBox="1">
            <a:spLocks/>
          </p:cNvSpPr>
          <p:nvPr/>
        </p:nvSpPr>
        <p:spPr>
          <a:xfrm>
            <a:off x="10425074" y="3146109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</p:spTree>
    <p:extLst>
      <p:ext uri="{BB962C8B-B14F-4D97-AF65-F5344CB8AC3E}">
        <p14:creationId xmlns:p14="http://schemas.microsoft.com/office/powerpoint/2010/main" val="3077383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366E6A24-A2DB-4780-B3DA-6D3016186F2F}"/>
              </a:ext>
            </a:extLst>
          </p:cNvPr>
          <p:cNvSpPr txBox="1"/>
          <p:nvPr/>
        </p:nvSpPr>
        <p:spPr>
          <a:xfrm>
            <a:off x="560912" y="1600701"/>
            <a:ext cx="9275218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/>
              </a:rPr>
              <a:t>Objectif 2 </a:t>
            </a:r>
            <a:r>
              <a:rPr lang="fr-FR" sz="1600" dirty="0">
                <a:solidFill>
                  <a:prstClr val="black"/>
                </a:solidFill>
                <a:latin typeface="Arial"/>
              </a:rPr>
              <a:t>: </a:t>
            </a:r>
            <a:r>
              <a:rPr lang="fr-FR" altLang="fr-FR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Augmenter l’attractivité des centres de formation professionnelle</a:t>
            </a:r>
            <a:endParaRPr lang="fr-FR" altLang="fr-FR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/>
            <a:endParaRPr lang="fr-FR" sz="1600" b="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53814F7-EC85-4746-B806-D8E600EB4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66689"/>
              </p:ext>
            </p:extLst>
          </p:nvPr>
        </p:nvGraphicFramePr>
        <p:xfrm>
          <a:off x="348115" y="2804108"/>
          <a:ext cx="9069440" cy="3682472"/>
        </p:xfrm>
        <a:graphic>
          <a:graphicData uri="http://schemas.openxmlformats.org/drawingml/2006/table">
            <a:tbl>
              <a:tblPr firstRow="1" firstCol="1" bandRow="1"/>
              <a:tblGrid>
                <a:gridCol w="3623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2.1</a:t>
                      </a:r>
                      <a:endParaRPr lang="fr-T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836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Act.2.1. </a:t>
                      </a:r>
                      <a:r>
                        <a:rPr lang="fr-FR" sz="11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Assistance des centres de formation professionnelle de l’ATFP et les centres privés </a:t>
                      </a:r>
                      <a:r>
                        <a:rPr lang="fr-FR" sz="1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dans le domaine de l’énergie à l’élaboration et la mise en place de plans de communication sensibles au genre</a:t>
                      </a:r>
                      <a:endParaRPr lang="fr-TN" sz="1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TN" sz="1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TN" sz="1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309"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Accompagnement à la mise en œuvre des plans de communication sensibles au genre des 6 centres de formation privés</a:t>
                      </a:r>
                    </a:p>
                    <a:p>
                      <a:pPr marL="342900" lvl="0" indent="-342900"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endParaRPr lang="fr-FR" sz="1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endParaRPr lang="fr-FR" sz="1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endParaRPr lang="fr-FR" sz="1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100" kern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Assistance à l’ATFP pour l’élaboration du plan de communication sensible au genre pour les 6 CFA disposant une formation en PV </a:t>
                      </a:r>
                      <a:endParaRPr lang="fr-TN" sz="1100" kern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Assistance technique </a:t>
                      </a:r>
                      <a:endParaRPr lang="fr-TN" sz="1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30 000 D (5 H/J pour chaque centre)</a:t>
                      </a:r>
                      <a:endParaRPr lang="fr-TN" sz="1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Revue des supports de communication : 30 000 D (re-conception et impression de supports site web)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Assistance technique ATFP</a:t>
                      </a:r>
                      <a:endParaRPr lang="fr-TN" sz="1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50 000 D (diagnostic, élaboration d’un plan d’action : 50 H/J)</a:t>
                      </a:r>
                      <a:endParaRPr lang="fr-TN" sz="1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Taux d’attractivité des jeunes filles pour les formations professionnelles en énergie et climat  </a:t>
                      </a:r>
                      <a:endParaRPr lang="fr-TN" sz="1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supports de communication sensibles au genre </a:t>
                      </a:r>
                      <a:endParaRPr lang="fr-TN" sz="1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 de communication sensible au genre pour les 6 CFA ATFP élaboré</a:t>
                      </a:r>
                      <a:endParaRPr lang="fr-TN" sz="1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0" marR="51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Graphique 17" descr="Classe avec un remplissage uni">
            <a:extLst>
              <a:ext uri="{FF2B5EF4-FFF2-40B4-BE49-F238E27FC236}">
                <a16:creationId xmlns:a16="http://schemas.microsoft.com/office/drawing/2014/main" id="{12D03075-770B-43C6-B58C-24961D7E5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550" y="1600701"/>
            <a:ext cx="369129" cy="369129"/>
          </a:xfrm>
          <a:prstGeom prst="rect">
            <a:avLst/>
          </a:prstGeom>
          <a:effectLst/>
        </p:spPr>
      </p:pic>
      <p:graphicFrame>
        <p:nvGraphicFramePr>
          <p:cNvPr id="22" name="Tableau 77">
            <a:extLst>
              <a:ext uri="{FF2B5EF4-FFF2-40B4-BE49-F238E27FC236}">
                <a16:creationId xmlns:a16="http://schemas.microsoft.com/office/drawing/2014/main" id="{CE041728-78A1-444B-81B1-DE656171D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59104"/>
              </p:ext>
            </p:extLst>
          </p:nvPr>
        </p:nvGraphicFramePr>
        <p:xfrm>
          <a:off x="348115" y="2200224"/>
          <a:ext cx="8389485" cy="39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748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2032362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2829375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96588">
                <a:tc>
                  <a:txBody>
                    <a:bodyPr/>
                    <a:lstStyle/>
                    <a:p>
                      <a:pPr algn="ctr"/>
                      <a:r>
                        <a:rPr lang="fr-FR" sz="130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responsabilité?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ans (2022-2023)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ANME/ATFP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pic>
        <p:nvPicPr>
          <p:cNvPr id="23" name="Graphique 22" descr="Commentaire, ajouter contour">
            <a:extLst>
              <a:ext uri="{FF2B5EF4-FFF2-40B4-BE49-F238E27FC236}">
                <a16:creationId xmlns:a16="http://schemas.microsoft.com/office/drawing/2014/main" id="{0BBC73E1-72CF-4F88-9AF3-DF93E998B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9768" y="2749521"/>
            <a:ext cx="685306" cy="6853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CAAD041-4595-4599-89A7-5A4C3A2C1725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018CEDE-4C7E-47F8-8A23-FFD442301F26}"/>
              </a:ext>
            </a:extLst>
          </p:cNvPr>
          <p:cNvSpPr txBox="1"/>
          <p:nvPr/>
        </p:nvSpPr>
        <p:spPr>
          <a:xfrm>
            <a:off x="-30480" y="3171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sp>
        <p:nvSpPr>
          <p:cNvPr id="28" name="ZoneTexte 25">
            <a:extLst>
              <a:ext uri="{FF2B5EF4-FFF2-40B4-BE49-F238E27FC236}">
                <a16:creationId xmlns:a16="http://schemas.microsoft.com/office/drawing/2014/main" id="{24E81861-936F-40CB-8F5E-90CD968E8D48}"/>
              </a:ext>
            </a:extLst>
          </p:cNvPr>
          <p:cNvSpPr txBox="1">
            <a:spLocks/>
          </p:cNvSpPr>
          <p:nvPr/>
        </p:nvSpPr>
        <p:spPr>
          <a:xfrm>
            <a:off x="10425074" y="3146109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</p:spTree>
    <p:extLst>
      <p:ext uri="{BB962C8B-B14F-4D97-AF65-F5344CB8AC3E}">
        <p14:creationId xmlns:p14="http://schemas.microsoft.com/office/powerpoint/2010/main" val="197367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53814F7-EC85-4746-B806-D8E600EB4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91628"/>
              </p:ext>
            </p:extLst>
          </p:nvPr>
        </p:nvGraphicFramePr>
        <p:xfrm>
          <a:off x="285817" y="3173668"/>
          <a:ext cx="9069440" cy="2190988"/>
        </p:xfrm>
        <a:graphic>
          <a:graphicData uri="http://schemas.openxmlformats.org/drawingml/2006/table">
            <a:tbl>
              <a:tblPr firstRow="1" firstCol="1" bandRow="1"/>
              <a:tblGrid>
                <a:gridCol w="3623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2.2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836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Act.2.2. </a:t>
                      </a:r>
                      <a:r>
                        <a:rPr lang="fr-FR" sz="12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Création d’une commission nationale de développement de la formation professionnelle dans le secteur de l’énergie et du climat 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(consolidation de la planification des besoins et orientation de l’offre selon la chaine de valeur du secteur, plaidoyer pour des mécanismes de financement de la formation)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 des parties prenantes (domiciliation ANME)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Commission opérationnelle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documents d’orientation élaborés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2" marR="514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au 77">
            <a:extLst>
              <a:ext uri="{FF2B5EF4-FFF2-40B4-BE49-F238E27FC236}">
                <a16:creationId xmlns:a16="http://schemas.microsoft.com/office/drawing/2014/main" id="{CE041728-78A1-444B-81B1-DE656171D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227819"/>
              </p:ext>
            </p:extLst>
          </p:nvPr>
        </p:nvGraphicFramePr>
        <p:xfrm>
          <a:off x="285817" y="2159226"/>
          <a:ext cx="1021828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752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2475391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3446142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96588">
                <a:tc>
                  <a:txBody>
                    <a:bodyPr/>
                    <a:lstStyle/>
                    <a:p>
                      <a:pPr algn="ctr"/>
                      <a:r>
                        <a:rPr lang="fr-FR" sz="130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responsabilité?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an (2022)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ANME, Ministère chargé de l’énergie, Ministère de l’emploi et de la formation, ATFP, CSPV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pic>
        <p:nvPicPr>
          <p:cNvPr id="23" name="Graphique 22" descr="Commentaire, ajouter contour">
            <a:extLst>
              <a:ext uri="{FF2B5EF4-FFF2-40B4-BE49-F238E27FC236}">
                <a16:creationId xmlns:a16="http://schemas.microsoft.com/office/drawing/2014/main" id="{0BBC73E1-72CF-4F88-9AF3-DF93E998B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9768" y="3002189"/>
            <a:ext cx="685306" cy="6853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CAAD041-4595-4599-89A7-5A4C3A2C1725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018CEDE-4C7E-47F8-8A23-FFD442301F26}"/>
              </a:ext>
            </a:extLst>
          </p:cNvPr>
          <p:cNvSpPr txBox="1"/>
          <p:nvPr/>
        </p:nvSpPr>
        <p:spPr>
          <a:xfrm>
            <a:off x="-30480" y="3171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sp>
        <p:nvSpPr>
          <p:cNvPr id="40" name="ZoneTexte 25">
            <a:extLst>
              <a:ext uri="{FF2B5EF4-FFF2-40B4-BE49-F238E27FC236}">
                <a16:creationId xmlns:a16="http://schemas.microsoft.com/office/drawing/2014/main" id="{6F969CC9-8166-4D03-AD28-7454A538FE5F}"/>
              </a:ext>
            </a:extLst>
          </p:cNvPr>
          <p:cNvSpPr txBox="1">
            <a:spLocks/>
          </p:cNvSpPr>
          <p:nvPr/>
        </p:nvSpPr>
        <p:spPr>
          <a:xfrm>
            <a:off x="10298457" y="3533606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CF2BA0B-8080-4A8C-8512-FD544708F60A}"/>
              </a:ext>
            </a:extLst>
          </p:cNvPr>
          <p:cNvSpPr txBox="1"/>
          <p:nvPr/>
        </p:nvSpPr>
        <p:spPr>
          <a:xfrm>
            <a:off x="464550" y="1595584"/>
            <a:ext cx="9275218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/>
              </a:rPr>
              <a:t>Objectif 2  </a:t>
            </a:r>
            <a:r>
              <a:rPr lang="fr-FR" sz="1600" dirty="0">
                <a:solidFill>
                  <a:prstClr val="black"/>
                </a:solidFill>
                <a:latin typeface="Arial"/>
              </a:rPr>
              <a:t>: </a:t>
            </a:r>
            <a:r>
              <a:rPr lang="fr-FR" altLang="fr-FR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Augmenter l’attractivité des centres de formation professionnelle</a:t>
            </a:r>
            <a:endParaRPr lang="fr-FR" altLang="fr-FR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/>
            <a:endParaRPr lang="fr-FR" sz="1600" b="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43" name="Graphique 42" descr="Classe avec un remplissage uni">
            <a:extLst>
              <a:ext uri="{FF2B5EF4-FFF2-40B4-BE49-F238E27FC236}">
                <a16:creationId xmlns:a16="http://schemas.microsoft.com/office/drawing/2014/main" id="{F9D521DA-5ECF-4504-AED8-88EBD7141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21" y="1612046"/>
            <a:ext cx="369129" cy="3691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6783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53814F7-EC85-4746-B806-D8E600EB4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30634"/>
              </p:ext>
            </p:extLst>
          </p:nvPr>
        </p:nvGraphicFramePr>
        <p:xfrm>
          <a:off x="348115" y="3094467"/>
          <a:ext cx="9069440" cy="3468918"/>
        </p:xfrm>
        <a:graphic>
          <a:graphicData uri="http://schemas.openxmlformats.org/drawingml/2006/table">
            <a:tbl>
              <a:tblPr firstRow="1" firstCol="1" bandRow="1"/>
              <a:tblGrid>
                <a:gridCol w="3623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6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2.3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934826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Act.2.3. </a:t>
                      </a: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Assistance du CSPV dans la création d’une structure pérenne pour piloter un programme de mise à niveau du secteur 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(revue des procédures, plan d’investissements matériels et immatériels)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990">
                <a:tc>
                  <a:txBody>
                    <a:bodyPr/>
                    <a:lstStyle>
                      <a:lvl1pPr marL="342900" indent="-3429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 des besoins en RH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Assistance et formation 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renforcement en moyens TIC – plateformes 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Assistance technique et formation : 50 H/J =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50 000 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 TIC/ plateforme : 60.000D</a:t>
                      </a:r>
                      <a:endParaRPr lang="fr-FR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 structure permanente d’interface avec les adhérents est opérationnelle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programme de mise à niveau est élaboré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au 77">
            <a:extLst>
              <a:ext uri="{FF2B5EF4-FFF2-40B4-BE49-F238E27FC236}">
                <a16:creationId xmlns:a16="http://schemas.microsoft.com/office/drawing/2014/main" id="{CE041728-78A1-444B-81B1-DE656171D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7021"/>
              </p:ext>
            </p:extLst>
          </p:nvPr>
        </p:nvGraphicFramePr>
        <p:xfrm>
          <a:off x="348115" y="2383101"/>
          <a:ext cx="8389485" cy="39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748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2032362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2829375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96588">
                <a:tc>
                  <a:txBody>
                    <a:bodyPr/>
                    <a:lstStyle/>
                    <a:p>
                      <a:pPr algn="ctr"/>
                      <a:r>
                        <a:rPr lang="fr-FR" sz="130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responsabilité?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kern="1200" noProof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an (2022)</a:t>
                      </a:r>
                      <a:endParaRPr lang="LID4096" altLang="fr-FR" sz="1400" b="1" kern="1200" noProof="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CSPV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pic>
        <p:nvPicPr>
          <p:cNvPr id="23" name="Graphique 22" descr="Commentaire, ajouter contour">
            <a:extLst>
              <a:ext uri="{FF2B5EF4-FFF2-40B4-BE49-F238E27FC236}">
                <a16:creationId xmlns:a16="http://schemas.microsoft.com/office/drawing/2014/main" id="{0BBC73E1-72CF-4F88-9AF3-DF93E998B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9768" y="2749521"/>
            <a:ext cx="685306" cy="6853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CAAD041-4595-4599-89A7-5A4C3A2C1725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018CEDE-4C7E-47F8-8A23-FFD442301F26}"/>
              </a:ext>
            </a:extLst>
          </p:cNvPr>
          <p:cNvSpPr txBox="1"/>
          <p:nvPr/>
        </p:nvSpPr>
        <p:spPr>
          <a:xfrm>
            <a:off x="-30480" y="3171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sp>
        <p:nvSpPr>
          <p:cNvPr id="40" name="ZoneTexte 25">
            <a:extLst>
              <a:ext uri="{FF2B5EF4-FFF2-40B4-BE49-F238E27FC236}">
                <a16:creationId xmlns:a16="http://schemas.microsoft.com/office/drawing/2014/main" id="{C820BEFD-C1BD-4CCA-B4D8-CBF50E44D31F}"/>
              </a:ext>
            </a:extLst>
          </p:cNvPr>
          <p:cNvSpPr txBox="1">
            <a:spLocks/>
          </p:cNvSpPr>
          <p:nvPr/>
        </p:nvSpPr>
        <p:spPr>
          <a:xfrm>
            <a:off x="10419723" y="3121223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EA7CA25-5827-4CBD-8F3B-5A9D14B4C155}"/>
              </a:ext>
            </a:extLst>
          </p:cNvPr>
          <p:cNvSpPr txBox="1"/>
          <p:nvPr/>
        </p:nvSpPr>
        <p:spPr>
          <a:xfrm>
            <a:off x="464550" y="1597497"/>
            <a:ext cx="9275218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2  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fr-FR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Augmenter l’attractivité des centres de formation professionnelle</a:t>
            </a:r>
            <a:endParaRPr lang="fr-FR" altLang="fr-FR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/>
            <a:endParaRPr lang="fr-FR" sz="1600" b="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43" name="Graphique 42" descr="Classe avec un remplissage uni">
            <a:extLst>
              <a:ext uri="{FF2B5EF4-FFF2-40B4-BE49-F238E27FC236}">
                <a16:creationId xmlns:a16="http://schemas.microsoft.com/office/drawing/2014/main" id="{34CDD920-FCF7-4CAF-97FA-7D1D9428D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57" y="1626727"/>
            <a:ext cx="369129" cy="3691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83863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366E6A24-A2DB-4780-B3DA-6D3016186F2F}"/>
              </a:ext>
            </a:extLst>
          </p:cNvPr>
          <p:cNvSpPr txBox="1"/>
          <p:nvPr/>
        </p:nvSpPr>
        <p:spPr>
          <a:xfrm>
            <a:off x="757351" y="1596614"/>
            <a:ext cx="927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/>
              </a:rPr>
              <a:t>Objectif 3 </a:t>
            </a:r>
            <a:r>
              <a:rPr lang="fr-FR" sz="1600" dirty="0">
                <a:solidFill>
                  <a:prstClr val="black"/>
                </a:solidFill>
                <a:latin typeface="Arial"/>
              </a:rPr>
              <a:t>:</a:t>
            </a:r>
            <a:r>
              <a:rPr lang="fr-F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Intégrer la diversité des genres dans la politique générale des entreprises du secteur </a:t>
            </a:r>
            <a:endParaRPr lang="fr-FR" sz="1600" b="1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53814F7-EC85-4746-B806-D8E600EB4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200397"/>
              </p:ext>
            </p:extLst>
          </p:nvPr>
        </p:nvGraphicFramePr>
        <p:xfrm>
          <a:off x="348115" y="3063987"/>
          <a:ext cx="9069440" cy="2742930"/>
        </p:xfrm>
        <a:graphic>
          <a:graphicData uri="http://schemas.openxmlformats.org/drawingml/2006/table">
            <a:tbl>
              <a:tblPr firstRow="1" firstCol="1" bandRow="1"/>
              <a:tblGrid>
                <a:gridCol w="3623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3.1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83613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Act.3.1. </a:t>
                      </a: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Mette en place le baromètre genre du secteur 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(actualisation périodique des indicateurs issus de l’étude : Enquête et analyse de la situation de référence, femmes et emploi dans les entreprises privées du secteur de la maîtrise de l’énergie en Tunisie 2019)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Actualisation de l’étude femmes et emploi dans le secteur en 2022 = 50 000 D ((enquête, actualisation de la base de données et des indicateurs : 50 H/J)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Actualisation de l’étude tous les 2 ans pour alimenter le baromètre 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 indicateurs genre relatifs à la présence féminine dans le secteur des ER et EE sont actualisés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tableau de bord périodique des indicateurs genre du secteur est actualisé au moins tous les 2ans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" name="Graphique 18" descr="Ville avec un remplissage uni">
            <a:extLst>
              <a:ext uri="{FF2B5EF4-FFF2-40B4-BE49-F238E27FC236}">
                <a16:creationId xmlns:a16="http://schemas.microsoft.com/office/drawing/2014/main" id="{8098C422-3169-4421-8981-2CB9C81E1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307" y="1673904"/>
            <a:ext cx="318554" cy="318554"/>
          </a:xfrm>
          <a:prstGeom prst="rect">
            <a:avLst/>
          </a:prstGeom>
        </p:spPr>
      </p:pic>
      <p:graphicFrame>
        <p:nvGraphicFramePr>
          <p:cNvPr id="22" name="Tableau 77">
            <a:extLst>
              <a:ext uri="{FF2B5EF4-FFF2-40B4-BE49-F238E27FC236}">
                <a16:creationId xmlns:a16="http://schemas.microsoft.com/office/drawing/2014/main" id="{CE041728-78A1-444B-81B1-DE656171D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45783"/>
              </p:ext>
            </p:extLst>
          </p:nvPr>
        </p:nvGraphicFramePr>
        <p:xfrm>
          <a:off x="348115" y="2383101"/>
          <a:ext cx="712735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616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2821869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2039868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96588">
                <a:tc>
                  <a:txBody>
                    <a:bodyPr/>
                    <a:lstStyle/>
                    <a:p>
                      <a:pPr algn="ctr"/>
                      <a:r>
                        <a:rPr lang="fr-FR" sz="1300" u="none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responsabilité?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u="non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(Tous les 2 ans)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ANME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pic>
        <p:nvPicPr>
          <p:cNvPr id="23" name="Graphique 22" descr="Commentaire, ajouter contour">
            <a:extLst>
              <a:ext uri="{FF2B5EF4-FFF2-40B4-BE49-F238E27FC236}">
                <a16:creationId xmlns:a16="http://schemas.microsoft.com/office/drawing/2014/main" id="{0BBC73E1-72CF-4F88-9AF3-DF93E998B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9768" y="2749521"/>
            <a:ext cx="685306" cy="6853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CAAD041-4595-4599-89A7-5A4C3A2C1725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018CEDE-4C7E-47F8-8A23-FFD442301F26}"/>
              </a:ext>
            </a:extLst>
          </p:cNvPr>
          <p:cNvSpPr txBox="1"/>
          <p:nvPr/>
        </p:nvSpPr>
        <p:spPr>
          <a:xfrm>
            <a:off x="-30480" y="3171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pic>
        <p:nvPicPr>
          <p:cNvPr id="26" name="Graphique 25" descr="Répéter contour">
            <a:extLst>
              <a:ext uri="{FF2B5EF4-FFF2-40B4-BE49-F238E27FC236}">
                <a16:creationId xmlns:a16="http://schemas.microsoft.com/office/drawing/2014/main" id="{3ED15E2D-BBAE-420E-824F-B23600D96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4654235" y="2352795"/>
            <a:ext cx="457200" cy="457200"/>
          </a:xfrm>
          <a:prstGeom prst="rect">
            <a:avLst/>
          </a:prstGeom>
        </p:spPr>
      </p:pic>
      <p:sp>
        <p:nvSpPr>
          <p:cNvPr id="28" name="ZoneTexte 25">
            <a:extLst>
              <a:ext uri="{FF2B5EF4-FFF2-40B4-BE49-F238E27FC236}">
                <a16:creationId xmlns:a16="http://schemas.microsoft.com/office/drawing/2014/main" id="{D0F073E8-9D54-4AA9-91B7-DB34FE0D76CE}"/>
              </a:ext>
            </a:extLst>
          </p:cNvPr>
          <p:cNvSpPr txBox="1">
            <a:spLocks/>
          </p:cNvSpPr>
          <p:nvPr/>
        </p:nvSpPr>
        <p:spPr>
          <a:xfrm>
            <a:off x="10362847" y="3275111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</p:spTree>
    <p:extLst>
      <p:ext uri="{BB962C8B-B14F-4D97-AF65-F5344CB8AC3E}">
        <p14:creationId xmlns:p14="http://schemas.microsoft.com/office/powerpoint/2010/main" val="1950724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366E6A24-A2DB-4780-B3DA-6D3016186F2F}"/>
              </a:ext>
            </a:extLst>
          </p:cNvPr>
          <p:cNvSpPr txBox="1"/>
          <p:nvPr/>
        </p:nvSpPr>
        <p:spPr>
          <a:xfrm>
            <a:off x="576715" y="1556075"/>
            <a:ext cx="927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/>
              </a:rPr>
              <a:t>Objectif 3 </a:t>
            </a:r>
            <a:r>
              <a:rPr lang="fr-FR" sz="1600" dirty="0">
                <a:solidFill>
                  <a:prstClr val="black"/>
                </a:solidFill>
                <a:latin typeface="Arial"/>
              </a:rPr>
              <a:t>:</a:t>
            </a:r>
            <a:r>
              <a:rPr lang="fr-F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Intégrer la diversité des genres dans la politique générale des entreprises du secteur </a:t>
            </a:r>
            <a:endParaRPr lang="fr-FR" sz="1600" b="1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53814F7-EC85-4746-B806-D8E600EB4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14783"/>
              </p:ext>
            </p:extLst>
          </p:nvPr>
        </p:nvGraphicFramePr>
        <p:xfrm>
          <a:off x="348115" y="3063987"/>
          <a:ext cx="9069440" cy="3242548"/>
        </p:xfrm>
        <a:graphic>
          <a:graphicData uri="http://schemas.openxmlformats.org/drawingml/2006/table">
            <a:tbl>
              <a:tblPr firstRow="1" firstCol="1" bandRow="1"/>
              <a:tblGrid>
                <a:gridCol w="297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3.2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83613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Act..3.2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Accompagnement des entreprises du secteur pour </a:t>
                      </a: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mise en place d’un système GDM 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 travers un Audit genre et un plan d’action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Assistance et accompagnement pour l’audit et l’élaboration d’un </a:t>
                      </a: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 d’action genre pour 5 entreprises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selon une approche compétitive (entreprises pilotes opérant dans les régions des réseaux de femmes ambassadrices de Sfax et Sousse) 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appel à candidature 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assistance technique 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30 000 D/entreprise (diagnostic, plan d’action et accompagnement : 30 H/J par entreprises =  150 0000 D</a:t>
                      </a:r>
                    </a:p>
                  </a:txBody>
                  <a:tcPr marL="51428" marR="5142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d’entreprises ayant participé à l’appel à candidature 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d’entreprises ayant élaboré un plan d’action genre 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LID4096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87567"/>
                  </a:ext>
                </a:extLst>
              </a:tr>
            </a:tbl>
          </a:graphicData>
        </a:graphic>
      </p:graphicFrame>
      <p:graphicFrame>
        <p:nvGraphicFramePr>
          <p:cNvPr id="22" name="Tableau 77">
            <a:extLst>
              <a:ext uri="{FF2B5EF4-FFF2-40B4-BE49-F238E27FC236}">
                <a16:creationId xmlns:a16="http://schemas.microsoft.com/office/drawing/2014/main" id="{CE041728-78A1-444B-81B1-DE656171D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79381"/>
              </p:ext>
            </p:extLst>
          </p:nvPr>
        </p:nvGraphicFramePr>
        <p:xfrm>
          <a:off x="348115" y="2383101"/>
          <a:ext cx="9391653" cy="39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383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2678026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3728244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96588">
                <a:tc>
                  <a:txBody>
                    <a:bodyPr/>
                    <a:lstStyle/>
                    <a:p>
                      <a:pPr algn="ctr"/>
                      <a:r>
                        <a:rPr lang="fr-FR" sz="130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responsabilité?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u="non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ANS (2022 – 2023)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CSPV/ANME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pic>
        <p:nvPicPr>
          <p:cNvPr id="23" name="Graphique 22" descr="Commentaire, ajouter contour">
            <a:extLst>
              <a:ext uri="{FF2B5EF4-FFF2-40B4-BE49-F238E27FC236}">
                <a16:creationId xmlns:a16="http://schemas.microsoft.com/office/drawing/2014/main" id="{0BBC73E1-72CF-4F88-9AF3-DF93E998B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9768" y="2749521"/>
            <a:ext cx="685306" cy="6853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CAAD041-4595-4599-89A7-5A4C3A2C1725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018CEDE-4C7E-47F8-8A23-FFD442301F26}"/>
              </a:ext>
            </a:extLst>
          </p:cNvPr>
          <p:cNvSpPr txBox="1"/>
          <p:nvPr/>
        </p:nvSpPr>
        <p:spPr>
          <a:xfrm>
            <a:off x="-30480" y="3171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sp>
        <p:nvSpPr>
          <p:cNvPr id="27" name="ZoneTexte 25">
            <a:extLst>
              <a:ext uri="{FF2B5EF4-FFF2-40B4-BE49-F238E27FC236}">
                <a16:creationId xmlns:a16="http://schemas.microsoft.com/office/drawing/2014/main" id="{002A2CCE-C108-45F1-8DE3-54FF035EFB5F}"/>
              </a:ext>
            </a:extLst>
          </p:cNvPr>
          <p:cNvSpPr txBox="1">
            <a:spLocks/>
          </p:cNvSpPr>
          <p:nvPr/>
        </p:nvSpPr>
        <p:spPr>
          <a:xfrm>
            <a:off x="10425074" y="3275111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  <p:pic>
        <p:nvPicPr>
          <p:cNvPr id="30" name="Graphique 29" descr="Ville avec un remplissage uni">
            <a:extLst>
              <a:ext uri="{FF2B5EF4-FFF2-40B4-BE49-F238E27FC236}">
                <a16:creationId xmlns:a16="http://schemas.microsoft.com/office/drawing/2014/main" id="{33277D84-B40A-4E8B-B5E6-310B2221C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472" y="1646014"/>
            <a:ext cx="318554" cy="3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99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B0BBBE5-7CCF-4270-B5BA-7F2F09CA4D16}"/>
              </a:ext>
            </a:extLst>
          </p:cNvPr>
          <p:cNvSpPr txBox="1"/>
          <p:nvPr/>
        </p:nvSpPr>
        <p:spPr>
          <a:xfrm>
            <a:off x="587601" y="1642015"/>
            <a:ext cx="927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/>
              </a:rPr>
              <a:t>Objectif 4 </a:t>
            </a:r>
            <a:r>
              <a:rPr lang="fr-FR" sz="1600" dirty="0">
                <a:solidFill>
                  <a:prstClr val="black"/>
                </a:solidFill>
                <a:latin typeface="Arial"/>
              </a:rPr>
              <a:t>:</a:t>
            </a:r>
            <a:r>
              <a:rPr lang="fr-F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le leadership féminin et l’entreprenariat</a:t>
            </a:r>
            <a:endParaRPr lang="fr-FR" sz="1600" b="1" dirty="0">
              <a:solidFill>
                <a:srgbClr val="7030A0"/>
              </a:solidFill>
              <a:latin typeface="Arial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3DEB457-0724-4B5C-9BED-E38D4F3EC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33590"/>
              </p:ext>
            </p:extLst>
          </p:nvPr>
        </p:nvGraphicFramePr>
        <p:xfrm>
          <a:off x="348115" y="3063987"/>
          <a:ext cx="9069440" cy="2111994"/>
        </p:xfrm>
        <a:graphic>
          <a:graphicData uri="http://schemas.openxmlformats.org/drawingml/2006/table">
            <a:tbl>
              <a:tblPr firstRow="1" firstCol="1" bandRow="1"/>
              <a:tblGrid>
                <a:gridCol w="297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4.1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836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Act.4.1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Mettre en place </a:t>
                      </a:r>
                      <a:r>
                        <a:rPr lang="fr-FR" sz="12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système d’identification et de gestion d’un réseau de talents femmes 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 œuvrer à son élargissement et son développement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partir de la plateforme des instituons genre :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Constitution du réseau à partir de la base de données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Elaborer un plan d’identification et de développement du réseau : 20 000 D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réseau constitué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manifestations organisées par le réseau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taux de croissance du réseau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87567"/>
                  </a:ext>
                </a:extLst>
              </a:tr>
            </a:tbl>
          </a:graphicData>
        </a:graphic>
      </p:graphicFrame>
      <p:graphicFrame>
        <p:nvGraphicFramePr>
          <p:cNvPr id="18" name="Tableau 77">
            <a:extLst>
              <a:ext uri="{FF2B5EF4-FFF2-40B4-BE49-F238E27FC236}">
                <a16:creationId xmlns:a16="http://schemas.microsoft.com/office/drawing/2014/main" id="{F96A0E3C-4371-4A55-AD77-D3B2772CA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47311"/>
              </p:ext>
            </p:extLst>
          </p:nvPr>
        </p:nvGraphicFramePr>
        <p:xfrm>
          <a:off x="348115" y="2383101"/>
          <a:ext cx="9514704" cy="39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498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2713114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3777092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96588">
                <a:tc>
                  <a:txBody>
                    <a:bodyPr/>
                    <a:lstStyle/>
                    <a:p>
                      <a:pPr algn="ctr"/>
                      <a:r>
                        <a:rPr lang="fr-FR" sz="130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responsabilité?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u="non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ANS (2022)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ATFI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pic>
        <p:nvPicPr>
          <p:cNvPr id="19" name="Graphique 18" descr="Commentaire, ajouter contour">
            <a:extLst>
              <a:ext uri="{FF2B5EF4-FFF2-40B4-BE49-F238E27FC236}">
                <a16:creationId xmlns:a16="http://schemas.microsoft.com/office/drawing/2014/main" id="{F141AABB-7E3B-42BD-8A81-E9AC6002B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9768" y="2749521"/>
            <a:ext cx="685306" cy="6853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AE2944-85D7-4688-80AB-478F22EB793D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72A599A-5AB2-49F5-A56F-0EEA10C97864}"/>
              </a:ext>
            </a:extLst>
          </p:cNvPr>
          <p:cNvSpPr txBox="1"/>
          <p:nvPr/>
        </p:nvSpPr>
        <p:spPr>
          <a:xfrm>
            <a:off x="-30480" y="-39407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sp>
        <p:nvSpPr>
          <p:cNvPr id="23" name="ZoneTexte 25">
            <a:extLst>
              <a:ext uri="{FF2B5EF4-FFF2-40B4-BE49-F238E27FC236}">
                <a16:creationId xmlns:a16="http://schemas.microsoft.com/office/drawing/2014/main" id="{3A81D39D-BF5B-4397-BB86-7EBA0C8AD911}"/>
              </a:ext>
            </a:extLst>
          </p:cNvPr>
          <p:cNvSpPr txBox="1">
            <a:spLocks/>
          </p:cNvSpPr>
          <p:nvPr/>
        </p:nvSpPr>
        <p:spPr>
          <a:xfrm>
            <a:off x="10425074" y="3121223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  <p:pic>
        <p:nvPicPr>
          <p:cNvPr id="27" name="Graphique 26" descr="Employée de bureau contour">
            <a:extLst>
              <a:ext uri="{FF2B5EF4-FFF2-40B4-BE49-F238E27FC236}">
                <a16:creationId xmlns:a16="http://schemas.microsoft.com/office/drawing/2014/main" id="{DC8DA70F-089C-4388-8A8B-4B96C955E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820" y="1647438"/>
            <a:ext cx="396589" cy="3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3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82F1A3-C94F-4C98-95F5-492A5A49C958}"/>
              </a:ext>
            </a:extLst>
          </p:cNvPr>
          <p:cNvSpPr/>
          <p:nvPr/>
        </p:nvSpPr>
        <p:spPr>
          <a:xfrm>
            <a:off x="0" y="701040"/>
            <a:ext cx="48463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1.1. Contexte de l’étude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0AE34F-F7AE-4216-832A-7C806E39C22C}"/>
              </a:ext>
            </a:extLst>
          </p:cNvPr>
          <p:cNvSpPr txBox="1"/>
          <p:nvPr/>
        </p:nvSpPr>
        <p:spPr>
          <a:xfrm>
            <a:off x="-30480" y="145534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/01 Contexte, objectifs et méthodologie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1CBED5-6F3E-442B-9302-6D2C84FD0DE5}"/>
              </a:ext>
            </a:extLst>
          </p:cNvPr>
          <p:cNvSpPr txBox="1"/>
          <p:nvPr/>
        </p:nvSpPr>
        <p:spPr>
          <a:xfrm>
            <a:off x="1005840" y="1784091"/>
            <a:ext cx="4632960" cy="2308324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cadre de la coopération avec 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secteur public et privé</a:t>
            </a:r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ainsi que 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société civile</a:t>
            </a:r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Secrétariat du Partenariat </a:t>
            </a:r>
            <a:r>
              <a:rPr lang="fr-FR" b="1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tuniso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-allemand de l’énergie </a:t>
            </a:r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 la présente mission ayant pour objet 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l’élaboration d’un plan d’action </a:t>
            </a:r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renforcement du rôle de la femme dans le secteur de l’énergie et du climat en Tunisie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CF0E560-B990-46A5-9E19-CA37FA4DB81D}"/>
              </a:ext>
            </a:extLst>
          </p:cNvPr>
          <p:cNvSpPr txBox="1"/>
          <p:nvPr/>
        </p:nvSpPr>
        <p:spPr>
          <a:xfrm>
            <a:off x="7467600" y="2061090"/>
            <a:ext cx="3596640" cy="1754326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Amélioration de </a:t>
            </a:r>
            <a:r>
              <a:rPr lang="fr-F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prise en compte de la diversité des genres </a:t>
            </a:r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renforcement de la présence féminine 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secteur de l’énergie et du climat en Tunisie</a:t>
            </a:r>
          </a:p>
        </p:txBody>
      </p:sp>
      <p:pic>
        <p:nvPicPr>
          <p:cNvPr id="14" name="Graphique 13" descr="Flèches de chevron contour">
            <a:extLst>
              <a:ext uri="{FF2B5EF4-FFF2-40B4-BE49-F238E27FC236}">
                <a16:creationId xmlns:a16="http://schemas.microsoft.com/office/drawing/2014/main" id="{067DD1DE-43C4-4A05-8127-4D3C628C3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01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B0BBBE5-7CCF-4270-B5BA-7F2F09CA4D16}"/>
              </a:ext>
            </a:extLst>
          </p:cNvPr>
          <p:cNvSpPr txBox="1"/>
          <p:nvPr/>
        </p:nvSpPr>
        <p:spPr>
          <a:xfrm>
            <a:off x="757351" y="1604153"/>
            <a:ext cx="927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/>
              </a:rPr>
              <a:t>Objectif 4 </a:t>
            </a:r>
            <a:r>
              <a:rPr lang="fr-FR" sz="1600" dirty="0">
                <a:solidFill>
                  <a:prstClr val="black"/>
                </a:solidFill>
                <a:latin typeface="Arial"/>
              </a:rPr>
              <a:t>: </a:t>
            </a:r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le leadership féminin et l’entreprenariat</a:t>
            </a:r>
            <a:endParaRPr lang="fr-FR" sz="1600" b="1" dirty="0">
              <a:solidFill>
                <a:srgbClr val="7030A0"/>
              </a:solidFill>
              <a:latin typeface="Arial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3DEB457-0724-4B5C-9BED-E38D4F3EC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8347"/>
              </p:ext>
            </p:extLst>
          </p:nvPr>
        </p:nvGraphicFramePr>
        <p:xfrm>
          <a:off x="348115" y="3063987"/>
          <a:ext cx="9069440" cy="2869930"/>
        </p:xfrm>
        <a:graphic>
          <a:graphicData uri="http://schemas.openxmlformats.org/drawingml/2006/table">
            <a:tbl>
              <a:tblPr firstRow="1" firstCol="1" bandRow="1"/>
              <a:tblGrid>
                <a:gridCol w="297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4.2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836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Act.4.2 </a:t>
                      </a:r>
                      <a:r>
                        <a:rPr lang="fr-FR" sz="12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Organiser des cycles de formation / action 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entreprenariat, gestion de projets, des risques et accès au financement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Cycle de formation en partenariat avec l’IACE au profit d’une cinquantaine de femmes leaders (Entreprenariat, Mentorat, gestion des projets et des risques, leadership :</a:t>
                      </a:r>
                      <a:endParaRPr lang="fr-FR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des ateliers de formation 5.000 D : </a:t>
                      </a:r>
                      <a:endParaRPr lang="fr-FR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50 000 D (35 000 D honoraires 35 H/J, 15 000 D frais logistiques)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Nombres de femmes formées à l’entreprenant et leadership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87567"/>
                  </a:ext>
                </a:extLst>
              </a:tr>
            </a:tbl>
          </a:graphicData>
        </a:graphic>
      </p:graphicFrame>
      <p:graphicFrame>
        <p:nvGraphicFramePr>
          <p:cNvPr id="18" name="Tableau 77">
            <a:extLst>
              <a:ext uri="{FF2B5EF4-FFF2-40B4-BE49-F238E27FC236}">
                <a16:creationId xmlns:a16="http://schemas.microsoft.com/office/drawing/2014/main" id="{F96A0E3C-4371-4A55-AD77-D3B2772CA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27043"/>
              </p:ext>
            </p:extLst>
          </p:nvPr>
        </p:nvGraphicFramePr>
        <p:xfrm>
          <a:off x="348115" y="2352933"/>
          <a:ext cx="9198656" cy="39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034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2622993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3651629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96588">
                <a:tc>
                  <a:txBody>
                    <a:bodyPr/>
                    <a:lstStyle/>
                    <a:p>
                      <a:pPr algn="ctr"/>
                      <a:r>
                        <a:rPr lang="fr-FR" sz="1300" u="none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responsabilité?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u="non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ANS (2022)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ATFI / IACE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pic>
        <p:nvPicPr>
          <p:cNvPr id="19" name="Graphique 18" descr="Commentaire, ajouter contour">
            <a:extLst>
              <a:ext uri="{FF2B5EF4-FFF2-40B4-BE49-F238E27FC236}">
                <a16:creationId xmlns:a16="http://schemas.microsoft.com/office/drawing/2014/main" id="{F141AABB-7E3B-42BD-8A81-E9AC6002B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9768" y="2749521"/>
            <a:ext cx="685306" cy="6853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AE2944-85D7-4688-80AB-478F22EB793D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72A599A-5AB2-49F5-A56F-0EEA10C97864}"/>
              </a:ext>
            </a:extLst>
          </p:cNvPr>
          <p:cNvSpPr txBox="1"/>
          <p:nvPr/>
        </p:nvSpPr>
        <p:spPr>
          <a:xfrm>
            <a:off x="-30480" y="-39407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sp>
        <p:nvSpPr>
          <p:cNvPr id="23" name="ZoneTexte 25">
            <a:extLst>
              <a:ext uri="{FF2B5EF4-FFF2-40B4-BE49-F238E27FC236}">
                <a16:creationId xmlns:a16="http://schemas.microsoft.com/office/drawing/2014/main" id="{4642B40E-6EC5-4C5B-BFC1-BAF1DE08282A}"/>
              </a:ext>
            </a:extLst>
          </p:cNvPr>
          <p:cNvSpPr txBox="1">
            <a:spLocks/>
          </p:cNvSpPr>
          <p:nvPr/>
        </p:nvSpPr>
        <p:spPr>
          <a:xfrm>
            <a:off x="10425074" y="3275111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  <p:pic>
        <p:nvPicPr>
          <p:cNvPr id="27" name="Graphique 26" descr="Employée de bureau contour">
            <a:extLst>
              <a:ext uri="{FF2B5EF4-FFF2-40B4-BE49-F238E27FC236}">
                <a16:creationId xmlns:a16="http://schemas.microsoft.com/office/drawing/2014/main" id="{EE904912-A0FB-4ED8-8099-0C6231DDF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115" y="1593999"/>
            <a:ext cx="396589" cy="3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66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B0BBBE5-7CCF-4270-B5BA-7F2F09CA4D16}"/>
              </a:ext>
            </a:extLst>
          </p:cNvPr>
          <p:cNvSpPr txBox="1"/>
          <p:nvPr/>
        </p:nvSpPr>
        <p:spPr>
          <a:xfrm>
            <a:off x="757351" y="1659500"/>
            <a:ext cx="927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/>
              </a:rPr>
              <a:t>Objectif 5 </a:t>
            </a:r>
            <a:r>
              <a:rPr lang="fr-FR" sz="1600" dirty="0">
                <a:solidFill>
                  <a:prstClr val="black"/>
                </a:solidFill>
                <a:latin typeface="Arial"/>
              </a:rPr>
              <a:t>:</a:t>
            </a:r>
            <a:r>
              <a:rPr lang="fr-F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Renforcer les capacités de la société civile et développer un plaidoyer</a:t>
            </a:r>
            <a:endParaRPr lang="fr-FR" sz="1600" b="1" dirty="0">
              <a:solidFill>
                <a:srgbClr val="0070C0"/>
              </a:solidFill>
              <a:latin typeface="Arial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3DEB457-0724-4B5C-9BED-E38D4F3EC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8637"/>
              </p:ext>
            </p:extLst>
          </p:nvPr>
        </p:nvGraphicFramePr>
        <p:xfrm>
          <a:off x="348115" y="3063987"/>
          <a:ext cx="9069440" cy="2786618"/>
        </p:xfrm>
        <a:graphic>
          <a:graphicData uri="http://schemas.openxmlformats.org/drawingml/2006/table">
            <a:tbl>
              <a:tblPr firstRow="1" firstCol="1" bandRow="1"/>
              <a:tblGrid>
                <a:gridCol w="297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5.1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836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Act.5.1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Renforcer les capacités de la société civile 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opérant dans le domaine du développement durable et du genre </a:t>
                      </a:r>
                      <a:r>
                        <a:rPr lang="fr-FR" sz="12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 développer des plaidoyers pour une meilleure participation des femmes dans le secteur </a:t>
                      </a:r>
                      <a:endParaRPr lang="fr-TN" sz="12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6" marR="51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Cycle de formation au profit des associations opérant dans le secteur du développement durable et la diversité des genres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de cycles de formation 5.000 D</a:t>
                      </a:r>
                      <a:endParaRPr lang="fr-FR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Environ 20 associations x 3 H/J = 30 000 D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6" marR="51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d’associations bénéficiaires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conventions de consultation/partenariat avec les institutions publiques du secteur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6" marR="51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87567"/>
                  </a:ext>
                </a:extLst>
              </a:tr>
            </a:tbl>
          </a:graphicData>
        </a:graphic>
      </p:graphicFrame>
      <p:pic>
        <p:nvPicPr>
          <p:cNvPr id="17" name="Graphique 16" descr="Croissance de l'activité avec un remplissage uni">
            <a:extLst>
              <a:ext uri="{FF2B5EF4-FFF2-40B4-BE49-F238E27FC236}">
                <a16:creationId xmlns:a16="http://schemas.microsoft.com/office/drawing/2014/main" id="{D6FB0B32-60C3-420B-A068-0A2D4EC7C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894" y="1624530"/>
            <a:ext cx="396589" cy="396589"/>
          </a:xfrm>
          <a:prstGeom prst="rect">
            <a:avLst/>
          </a:prstGeom>
        </p:spPr>
      </p:pic>
      <p:graphicFrame>
        <p:nvGraphicFramePr>
          <p:cNvPr id="18" name="Tableau 77">
            <a:extLst>
              <a:ext uri="{FF2B5EF4-FFF2-40B4-BE49-F238E27FC236}">
                <a16:creationId xmlns:a16="http://schemas.microsoft.com/office/drawing/2014/main" id="{F96A0E3C-4371-4A55-AD77-D3B2772CA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12612"/>
              </p:ext>
            </p:extLst>
          </p:nvPr>
        </p:nvGraphicFramePr>
        <p:xfrm>
          <a:off x="348115" y="2383101"/>
          <a:ext cx="875524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084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2496555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3475606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66420">
                <a:tc>
                  <a:txBody>
                    <a:bodyPr/>
                    <a:lstStyle/>
                    <a:p>
                      <a:pPr algn="ctr"/>
                      <a:r>
                        <a:rPr lang="fr-FR" sz="130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responsabilité?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u="non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ans (2022 – 2023)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Ministère de l’environnement et des affaires locales /ANME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pic>
        <p:nvPicPr>
          <p:cNvPr id="19" name="Graphique 18" descr="Commentaire, ajouter contour">
            <a:extLst>
              <a:ext uri="{FF2B5EF4-FFF2-40B4-BE49-F238E27FC236}">
                <a16:creationId xmlns:a16="http://schemas.microsoft.com/office/drawing/2014/main" id="{F141AABB-7E3B-42BD-8A81-E9AC6002B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9768" y="2749521"/>
            <a:ext cx="685306" cy="6853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AE2944-85D7-4688-80AB-478F22EB793D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72A599A-5AB2-49F5-A56F-0EEA10C97864}"/>
              </a:ext>
            </a:extLst>
          </p:cNvPr>
          <p:cNvSpPr txBox="1"/>
          <p:nvPr/>
        </p:nvSpPr>
        <p:spPr>
          <a:xfrm>
            <a:off x="-30480" y="-39407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sp>
        <p:nvSpPr>
          <p:cNvPr id="23" name="ZoneTexte 25">
            <a:extLst>
              <a:ext uri="{FF2B5EF4-FFF2-40B4-BE49-F238E27FC236}">
                <a16:creationId xmlns:a16="http://schemas.microsoft.com/office/drawing/2014/main" id="{CDFE485C-D6AD-49B8-8CC1-DE4954D8BB74}"/>
              </a:ext>
            </a:extLst>
          </p:cNvPr>
          <p:cNvSpPr txBox="1">
            <a:spLocks/>
          </p:cNvSpPr>
          <p:nvPr/>
        </p:nvSpPr>
        <p:spPr>
          <a:xfrm>
            <a:off x="10425074" y="3275111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</p:spTree>
    <p:extLst>
      <p:ext uri="{BB962C8B-B14F-4D97-AF65-F5344CB8AC3E}">
        <p14:creationId xmlns:p14="http://schemas.microsoft.com/office/powerpoint/2010/main" val="458765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B0BBBE5-7CCF-4270-B5BA-7F2F09CA4D16}"/>
              </a:ext>
            </a:extLst>
          </p:cNvPr>
          <p:cNvSpPr txBox="1"/>
          <p:nvPr/>
        </p:nvSpPr>
        <p:spPr>
          <a:xfrm>
            <a:off x="620258" y="1549036"/>
            <a:ext cx="927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/>
              </a:rPr>
              <a:t>Objectif 5 </a:t>
            </a:r>
            <a:r>
              <a:rPr lang="fr-FR" sz="1600" dirty="0">
                <a:solidFill>
                  <a:prstClr val="black"/>
                </a:solidFill>
                <a:latin typeface="Arial"/>
              </a:rPr>
              <a:t>:</a:t>
            </a:r>
            <a:r>
              <a:rPr lang="fr-F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Renforcer les capacités de la société civile et développer un plaidoyer</a:t>
            </a:r>
            <a:endParaRPr lang="fr-FR" sz="1600" b="1" dirty="0">
              <a:solidFill>
                <a:srgbClr val="0070C0"/>
              </a:solidFill>
              <a:latin typeface="Arial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3DEB457-0724-4B5C-9BED-E38D4F3EC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92933"/>
              </p:ext>
            </p:extLst>
          </p:nvPr>
        </p:nvGraphicFramePr>
        <p:xfrm>
          <a:off x="348115" y="3063987"/>
          <a:ext cx="9069440" cy="2571988"/>
        </p:xfrm>
        <a:graphic>
          <a:graphicData uri="http://schemas.openxmlformats.org/drawingml/2006/table">
            <a:tbl>
              <a:tblPr firstRow="1" firstCol="1" bandRow="1"/>
              <a:tblGrid>
                <a:gridCol w="297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5.2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836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Act.5.2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Action de formation au profit des cadres supérieurs du ministère chargé de l’énergie et institutions rattachées 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(Direction Générale de l’énergie, ANME, STEG, SNDP,…)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6" marR="51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kern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 de formation sur : </a:t>
                      </a:r>
                      <a:endParaRPr lang="fr-TN" sz="1200" kern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 kern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L’approche diversité des genres (3 jours) </a:t>
                      </a:r>
                      <a:endParaRPr lang="fr-TN" sz="1200" kern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 kern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démarche de mise en place d’un projet de diversité des genres (3 jours) :</a:t>
                      </a:r>
                      <a:endParaRPr lang="fr-TN" sz="1200" kern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 kern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10 000 D (6 000 D honoraires + frais logistiques : 4000 D)</a:t>
                      </a:r>
                      <a:endParaRPr lang="fr-TN" sz="1200" kern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6" marR="51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cadres formés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46" marR="51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87567"/>
                  </a:ext>
                </a:extLst>
              </a:tr>
            </a:tbl>
          </a:graphicData>
        </a:graphic>
      </p:graphicFrame>
      <p:graphicFrame>
        <p:nvGraphicFramePr>
          <p:cNvPr id="18" name="Tableau 77">
            <a:extLst>
              <a:ext uri="{FF2B5EF4-FFF2-40B4-BE49-F238E27FC236}">
                <a16:creationId xmlns:a16="http://schemas.microsoft.com/office/drawing/2014/main" id="{F96A0E3C-4371-4A55-AD77-D3B2772CA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78564"/>
              </p:ext>
            </p:extLst>
          </p:nvPr>
        </p:nvGraphicFramePr>
        <p:xfrm>
          <a:off x="348115" y="2383101"/>
          <a:ext cx="8915628" cy="39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066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2542288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3539274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96588">
                <a:tc>
                  <a:txBody>
                    <a:bodyPr/>
                    <a:lstStyle/>
                    <a:p>
                      <a:pPr algn="ctr"/>
                      <a:r>
                        <a:rPr lang="fr-FR" sz="1300" u="none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responsabilité?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u="non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ANS (2022)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kern="12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ANME</a:t>
                      </a:r>
                      <a:endParaRPr lang="fr-TN" sz="1400" b="1" u="none" kern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pic>
        <p:nvPicPr>
          <p:cNvPr id="19" name="Graphique 18" descr="Commentaire, ajouter contour">
            <a:extLst>
              <a:ext uri="{FF2B5EF4-FFF2-40B4-BE49-F238E27FC236}">
                <a16:creationId xmlns:a16="http://schemas.microsoft.com/office/drawing/2014/main" id="{F141AABB-7E3B-42BD-8A81-E9AC6002B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9768" y="2749521"/>
            <a:ext cx="685306" cy="6853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AE2944-85D7-4688-80AB-478F22EB793D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72A599A-5AB2-49F5-A56F-0EEA10C97864}"/>
              </a:ext>
            </a:extLst>
          </p:cNvPr>
          <p:cNvSpPr txBox="1"/>
          <p:nvPr/>
        </p:nvSpPr>
        <p:spPr>
          <a:xfrm>
            <a:off x="-30480" y="-39407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sp>
        <p:nvSpPr>
          <p:cNvPr id="23" name="ZoneTexte 25">
            <a:extLst>
              <a:ext uri="{FF2B5EF4-FFF2-40B4-BE49-F238E27FC236}">
                <a16:creationId xmlns:a16="http://schemas.microsoft.com/office/drawing/2014/main" id="{068F2B35-E652-4E7E-80CD-862A26C7F27E}"/>
              </a:ext>
            </a:extLst>
          </p:cNvPr>
          <p:cNvSpPr txBox="1">
            <a:spLocks/>
          </p:cNvSpPr>
          <p:nvPr/>
        </p:nvSpPr>
        <p:spPr>
          <a:xfrm>
            <a:off x="10425074" y="3121223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  <p:pic>
        <p:nvPicPr>
          <p:cNvPr id="28" name="Graphique 27" descr="Croissance de l'activité avec un remplissage uni">
            <a:extLst>
              <a:ext uri="{FF2B5EF4-FFF2-40B4-BE49-F238E27FC236}">
                <a16:creationId xmlns:a16="http://schemas.microsoft.com/office/drawing/2014/main" id="{29B66F99-0C6F-46A3-A746-B09463E33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669" y="1556851"/>
            <a:ext cx="396589" cy="3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74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B0BBBE5-7CCF-4270-B5BA-7F2F09CA4D16}"/>
              </a:ext>
            </a:extLst>
          </p:cNvPr>
          <p:cNvSpPr txBox="1"/>
          <p:nvPr/>
        </p:nvSpPr>
        <p:spPr>
          <a:xfrm>
            <a:off x="757351" y="1622679"/>
            <a:ext cx="927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black"/>
                </a:solidFill>
                <a:latin typeface="Arial"/>
              </a:rPr>
              <a:t>Objectif 5 </a:t>
            </a:r>
            <a:r>
              <a:rPr lang="fr-FR" sz="1600" dirty="0">
                <a:solidFill>
                  <a:prstClr val="black"/>
                </a:solidFill>
                <a:latin typeface="Arial"/>
              </a:rPr>
              <a:t>:</a:t>
            </a:r>
            <a:r>
              <a:rPr lang="fr-F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Renforcer les capacités de la société civile et développer un plaidoyer</a:t>
            </a:r>
            <a:endParaRPr lang="fr-FR" sz="1600" b="1" dirty="0">
              <a:solidFill>
                <a:srgbClr val="0070C0"/>
              </a:solidFill>
              <a:latin typeface="Arial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3DEB457-0724-4B5C-9BED-E38D4F3EC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32681"/>
              </p:ext>
            </p:extLst>
          </p:nvPr>
        </p:nvGraphicFramePr>
        <p:xfrm>
          <a:off x="348115" y="3063987"/>
          <a:ext cx="9069440" cy="2111994"/>
        </p:xfrm>
        <a:graphic>
          <a:graphicData uri="http://schemas.openxmlformats.org/drawingml/2006/table">
            <a:tbl>
              <a:tblPr firstRow="1" firstCol="1" bandRow="1"/>
              <a:tblGrid>
                <a:gridCol w="297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Activité 5.3</a:t>
                      </a:r>
                      <a:endParaRPr lang="fr-T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Moyens/ budget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Indicateurs de mesure</a:t>
                      </a:r>
                      <a:endParaRPr lang="fr-T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TN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17" marR="32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10883"/>
                  </a:ext>
                </a:extLst>
              </a:tr>
              <a:tr h="836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Act.5.3 </a:t>
                      </a:r>
                      <a:r>
                        <a:rPr lang="fr-FR" sz="12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Assister le ministère chargé de l’énergie à élaborer un plan national énergie-genre 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synergie avec le plan national climat genre en cours d’élaboration pour le ministère de l’environnement</a:t>
                      </a:r>
                      <a:r>
                        <a:rPr lang="fr-FR" sz="12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Assistance technique :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Atelier de consultation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Formalisation de la vision et axes stratégiques 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Elaboration du plan d’action : 50 000 D </a:t>
                      </a:r>
                      <a:r>
                        <a:rPr lang="fr-FR" sz="12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(50 H/J)</a:t>
                      </a:r>
                      <a:endParaRPr lang="fr-TN" sz="12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 d’action énergie - genre élaboré</a:t>
                      </a:r>
                      <a:endParaRPr lang="fr-TN" sz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Taux de synergie et convergence avec le plan national climat – genre </a:t>
                      </a:r>
                      <a:endParaRPr lang="fr-TN" sz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r-FR" sz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de partenaires engagés pour la mise en œuvre du plan d’action </a:t>
                      </a:r>
                      <a:endParaRPr lang="fr-TN" sz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87567"/>
                  </a:ext>
                </a:extLst>
              </a:tr>
            </a:tbl>
          </a:graphicData>
        </a:graphic>
      </p:graphicFrame>
      <p:graphicFrame>
        <p:nvGraphicFramePr>
          <p:cNvPr id="18" name="Tableau 77">
            <a:extLst>
              <a:ext uri="{FF2B5EF4-FFF2-40B4-BE49-F238E27FC236}">
                <a16:creationId xmlns:a16="http://schemas.microsoft.com/office/drawing/2014/main" id="{F96A0E3C-4371-4A55-AD77-D3B2772CA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92560"/>
              </p:ext>
            </p:extLst>
          </p:nvPr>
        </p:nvGraphicFramePr>
        <p:xfrm>
          <a:off x="348116" y="2383101"/>
          <a:ext cx="9590543" cy="39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676">
                  <a:extLst>
                    <a:ext uri="{9D8B030D-6E8A-4147-A177-3AD203B41FA5}">
                      <a16:colId xmlns:a16="http://schemas.microsoft.com/office/drawing/2014/main" val="2258644120"/>
                    </a:ext>
                  </a:extLst>
                </a:gridCol>
                <a:gridCol w="2073986">
                  <a:extLst>
                    <a:ext uri="{9D8B030D-6E8A-4147-A177-3AD203B41FA5}">
                      <a16:colId xmlns:a16="http://schemas.microsoft.com/office/drawing/2014/main" val="3936093639"/>
                    </a:ext>
                  </a:extLst>
                </a:gridCol>
                <a:gridCol w="4957881">
                  <a:extLst>
                    <a:ext uri="{9D8B030D-6E8A-4147-A177-3AD203B41FA5}">
                      <a16:colId xmlns:a16="http://schemas.microsoft.com/office/drawing/2014/main" val="3990290513"/>
                    </a:ext>
                  </a:extLst>
                </a:gridCol>
              </a:tblGrid>
              <a:tr h="396588">
                <a:tc>
                  <a:txBody>
                    <a:bodyPr/>
                    <a:lstStyle/>
                    <a:p>
                      <a:pPr algn="ctr"/>
                      <a:r>
                        <a:rPr lang="fr-FR" sz="1300" u="none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Échéance et responsabilité?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u="non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ans (2022 – 2023)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Direction générale de l’énergie/ANME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10658"/>
                  </a:ext>
                </a:extLst>
              </a:tr>
            </a:tbl>
          </a:graphicData>
        </a:graphic>
      </p:graphicFrame>
      <p:pic>
        <p:nvPicPr>
          <p:cNvPr id="19" name="Graphique 18" descr="Commentaire, ajouter contour">
            <a:extLst>
              <a:ext uri="{FF2B5EF4-FFF2-40B4-BE49-F238E27FC236}">
                <a16:creationId xmlns:a16="http://schemas.microsoft.com/office/drawing/2014/main" id="{F141AABB-7E3B-42BD-8A81-E9AC6002B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9768" y="2749521"/>
            <a:ext cx="685306" cy="6853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AE2944-85D7-4688-80AB-478F22EB793D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72A599A-5AB2-49F5-A56F-0EEA10C97864}"/>
              </a:ext>
            </a:extLst>
          </p:cNvPr>
          <p:cNvSpPr txBox="1"/>
          <p:nvPr/>
        </p:nvSpPr>
        <p:spPr>
          <a:xfrm>
            <a:off x="-30480" y="-39407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sp>
        <p:nvSpPr>
          <p:cNvPr id="23" name="ZoneTexte 25">
            <a:extLst>
              <a:ext uri="{FF2B5EF4-FFF2-40B4-BE49-F238E27FC236}">
                <a16:creationId xmlns:a16="http://schemas.microsoft.com/office/drawing/2014/main" id="{FEFFEEED-1724-4244-B8D3-DE98CCC6B8A7}"/>
              </a:ext>
            </a:extLst>
          </p:cNvPr>
          <p:cNvSpPr txBox="1">
            <a:spLocks/>
          </p:cNvSpPr>
          <p:nvPr/>
        </p:nvSpPr>
        <p:spPr>
          <a:xfrm>
            <a:off x="10425074" y="3121223"/>
            <a:ext cx="1607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dirty="0">
                <a:solidFill>
                  <a:schemeClr val="accent2"/>
                </a:solidFill>
              </a:rPr>
              <a:t>Commentaires</a:t>
            </a:r>
          </a:p>
        </p:txBody>
      </p:sp>
      <p:pic>
        <p:nvPicPr>
          <p:cNvPr id="28" name="Graphique 27" descr="Croissance de l'activité avec un remplissage uni">
            <a:extLst>
              <a:ext uri="{FF2B5EF4-FFF2-40B4-BE49-F238E27FC236}">
                <a16:creationId xmlns:a16="http://schemas.microsoft.com/office/drawing/2014/main" id="{CF27DAFA-D9AA-4E90-89FE-642F827C0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332" y="1682019"/>
            <a:ext cx="396589" cy="3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9DDE17-479E-45FF-A495-A61F626C1AA0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DF3E58-9861-45E0-AA3B-7E93FAB36896}"/>
              </a:ext>
            </a:extLst>
          </p:cNvPr>
          <p:cNvSpPr txBox="1"/>
          <p:nvPr/>
        </p:nvSpPr>
        <p:spPr>
          <a:xfrm>
            <a:off x="-30480" y="10283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C7A4CE0-0D55-4C56-AD06-6941DFF0D5DB}"/>
              </a:ext>
            </a:extLst>
          </p:cNvPr>
          <p:cNvGrpSpPr/>
          <p:nvPr/>
        </p:nvGrpSpPr>
        <p:grpSpPr>
          <a:xfrm>
            <a:off x="1547391" y="1427936"/>
            <a:ext cx="6746623" cy="254749"/>
            <a:chOff x="1281584" y="820028"/>
            <a:chExt cx="6834224" cy="277653"/>
          </a:xfrm>
          <a:solidFill>
            <a:schemeClr val="tx1">
              <a:lumMod val="5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95FB4B-6479-4809-AF82-59BBB70762EB}"/>
                </a:ext>
              </a:extLst>
            </p:cNvPr>
            <p:cNvSpPr>
              <a:spLocks/>
            </p:cNvSpPr>
            <p:nvPr/>
          </p:nvSpPr>
          <p:spPr>
            <a:xfrm>
              <a:off x="1281584" y="820028"/>
              <a:ext cx="3399145" cy="27765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2022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22DD9CE-7B6B-4C0C-BF25-A20B2998EEE1}"/>
                </a:ext>
              </a:extLst>
            </p:cNvPr>
            <p:cNvSpPr>
              <a:spLocks/>
            </p:cNvSpPr>
            <p:nvPr/>
          </p:nvSpPr>
          <p:spPr>
            <a:xfrm>
              <a:off x="4716663" y="820028"/>
              <a:ext cx="3399145" cy="27765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2023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B41A772-5BD0-4980-B67C-AEAE1C6378A5}"/>
              </a:ext>
            </a:extLst>
          </p:cNvPr>
          <p:cNvSpPr/>
          <p:nvPr/>
        </p:nvSpPr>
        <p:spPr bwMode="gray">
          <a:xfrm>
            <a:off x="1544746" y="3618424"/>
            <a:ext cx="6683983" cy="388997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fr-FR" altLang="fr-FR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Act.1.4. Renforcer les capacités des élus municipaux en matière de planification sensible au genre dans les domaines de l’économie d’énergie et du climat</a:t>
            </a:r>
            <a:endParaRPr lang="LID4096" altLang="fr-FR" sz="1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BD5B81-AD14-4004-B220-EA399FFE4B13}"/>
              </a:ext>
            </a:extLst>
          </p:cNvPr>
          <p:cNvSpPr>
            <a:spLocks/>
          </p:cNvSpPr>
          <p:nvPr/>
        </p:nvSpPr>
        <p:spPr bwMode="gray">
          <a:xfrm>
            <a:off x="1544746" y="5885378"/>
            <a:ext cx="3379409" cy="928462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Act.2.3. Assistance du CSPV dans la création d’une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structure pérenne pour piloter un programme de mise à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niveau du secteur (revue des procédures, plan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d’investissements matériels et immatériels)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D06873-1FE9-478C-B5E5-3022E4750123}"/>
              </a:ext>
            </a:extLst>
          </p:cNvPr>
          <p:cNvSpPr>
            <a:spLocks/>
          </p:cNvSpPr>
          <p:nvPr/>
        </p:nvSpPr>
        <p:spPr bwMode="gray">
          <a:xfrm>
            <a:off x="5111708" y="2378697"/>
            <a:ext cx="2193332" cy="23773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C80F0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ANME/société civile (appels à projet)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CA12AB-655A-4581-BE5E-40A835E2C198}"/>
              </a:ext>
            </a:extLst>
          </p:cNvPr>
          <p:cNvSpPr>
            <a:spLocks/>
          </p:cNvSpPr>
          <p:nvPr/>
        </p:nvSpPr>
        <p:spPr bwMode="gray">
          <a:xfrm>
            <a:off x="5111707" y="1809835"/>
            <a:ext cx="811981" cy="2377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>
                <a:solidFill>
                  <a:srgbClr val="C80F0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ATFI</a:t>
            </a: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rgbClr val="C80F0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C16F413-46CD-4736-8FAC-7B6157250F1F}"/>
              </a:ext>
            </a:extLst>
          </p:cNvPr>
          <p:cNvSpPr>
            <a:spLocks/>
          </p:cNvSpPr>
          <p:nvPr/>
        </p:nvSpPr>
        <p:spPr bwMode="gray">
          <a:xfrm>
            <a:off x="8393388" y="3128856"/>
            <a:ext cx="2193332" cy="23773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C80F0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ANME/ ATMECC/ CEER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6A05EBB-E2D9-4E0C-92DB-573A10D825C2}"/>
              </a:ext>
            </a:extLst>
          </p:cNvPr>
          <p:cNvSpPr>
            <a:spLocks/>
          </p:cNvSpPr>
          <p:nvPr/>
        </p:nvSpPr>
        <p:spPr bwMode="gray">
          <a:xfrm>
            <a:off x="8393388" y="3584238"/>
            <a:ext cx="3087412" cy="33752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C80F0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Ministère de l’environnement et des affaires locales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9CD00EA-230C-4646-8D06-67F78EDA332C}"/>
              </a:ext>
            </a:extLst>
          </p:cNvPr>
          <p:cNvSpPr>
            <a:spLocks/>
          </p:cNvSpPr>
          <p:nvPr/>
        </p:nvSpPr>
        <p:spPr bwMode="gray">
          <a:xfrm>
            <a:off x="8393388" y="4254943"/>
            <a:ext cx="2193332" cy="237733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ANME/ATFP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9F434E6-9CA3-4293-93D7-1CC636ED2D9E}"/>
              </a:ext>
            </a:extLst>
          </p:cNvPr>
          <p:cNvSpPr>
            <a:spLocks/>
          </p:cNvSpPr>
          <p:nvPr/>
        </p:nvSpPr>
        <p:spPr bwMode="gray">
          <a:xfrm>
            <a:off x="4999334" y="4689325"/>
            <a:ext cx="2837662" cy="103744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Ministère chargé de l’énergie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Ministère de l’emploi et de la formation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ATFP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CSPV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43FA283-B851-43BF-95C4-EA1D29FDD543}"/>
              </a:ext>
            </a:extLst>
          </p:cNvPr>
          <p:cNvSpPr>
            <a:spLocks/>
          </p:cNvSpPr>
          <p:nvPr/>
        </p:nvSpPr>
        <p:spPr bwMode="gray">
          <a:xfrm>
            <a:off x="4999334" y="6230743"/>
            <a:ext cx="1096666" cy="237733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CSPV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F1AF0F-893D-4CC0-93E2-C2583A91E872}"/>
              </a:ext>
            </a:extLst>
          </p:cNvPr>
          <p:cNvSpPr>
            <a:spLocks/>
          </p:cNvSpPr>
          <p:nvPr/>
        </p:nvSpPr>
        <p:spPr>
          <a:xfrm>
            <a:off x="178827" y="1781151"/>
            <a:ext cx="1230586" cy="2237118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rgbClr val="C00000"/>
            </a:solidFill>
            <a:prstDash val="sysDash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fr-FR" sz="1000" b="1" spc="-8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Développer la connaissance et la prise de conscience en matière d’économie d’énergie et de prévention des risques climatiques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BBCFCB0-F7E2-4AFB-86EE-7A6A85838A85}"/>
              </a:ext>
            </a:extLst>
          </p:cNvPr>
          <p:cNvSpPr>
            <a:spLocks/>
          </p:cNvSpPr>
          <p:nvPr/>
        </p:nvSpPr>
        <p:spPr bwMode="gray">
          <a:xfrm>
            <a:off x="1571452" y="1828945"/>
            <a:ext cx="3307451" cy="353216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1.1. Développer une plateforme des initiatives genre dans le domaine de l’énergie et du climat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F892EB-ADF5-4B82-9CA6-69D9E49FF450}"/>
              </a:ext>
            </a:extLst>
          </p:cNvPr>
          <p:cNvSpPr>
            <a:spLocks/>
          </p:cNvSpPr>
          <p:nvPr/>
        </p:nvSpPr>
        <p:spPr bwMode="gray">
          <a:xfrm>
            <a:off x="1553238" y="2295340"/>
            <a:ext cx="3330920" cy="64218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Act.1.2. Elaborer des manuels pour l’éducation formelle et non formelle pour les jeunes (femmes/ hommes) explicitant les concepts d’économie d’énergie et de risques climatiques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83514D8-12EF-4B5B-82E2-F983B7152243}"/>
              </a:ext>
            </a:extLst>
          </p:cNvPr>
          <p:cNvSpPr/>
          <p:nvPr/>
        </p:nvSpPr>
        <p:spPr bwMode="gray">
          <a:xfrm>
            <a:off x="1544746" y="2983675"/>
            <a:ext cx="6713309" cy="58928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Act.1.3. Renforcer les capacités des femmes ambassadrices (association tunisienne pour la maîtrise de l’énergie et les CC « ATMECC » - Sfax, club d’énergie et énergie renouvelable -Sousse « CEER » en termes de formations, moyens de communication) et disséminer l’expérience dans d’autres régions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28076B4-8A0C-4987-B9D0-931BDCC02ACE}"/>
              </a:ext>
            </a:extLst>
          </p:cNvPr>
          <p:cNvSpPr>
            <a:spLocks/>
          </p:cNvSpPr>
          <p:nvPr/>
        </p:nvSpPr>
        <p:spPr>
          <a:xfrm>
            <a:off x="185944" y="4167764"/>
            <a:ext cx="1230584" cy="2655416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accent6"/>
            </a:solidFill>
            <a:prstDash val="sysDash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Augmenter l’attractivité des centres de formation professionnelle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371039-01EA-4334-9F06-F9BB9E932C50}"/>
              </a:ext>
            </a:extLst>
          </p:cNvPr>
          <p:cNvSpPr>
            <a:spLocks/>
          </p:cNvSpPr>
          <p:nvPr/>
        </p:nvSpPr>
        <p:spPr bwMode="gray">
          <a:xfrm>
            <a:off x="1544746" y="4159771"/>
            <a:ext cx="6713307" cy="468479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Act.2.1. Assistance des centres de formation professionnelle de l’ATFP et les centres privés dans le domaine de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l’énergie à l’élaboration et la mise en place de plans de communication sensibles au genre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26FE733-410B-42E7-B247-6C1128E81217}"/>
              </a:ext>
            </a:extLst>
          </p:cNvPr>
          <p:cNvSpPr>
            <a:spLocks/>
          </p:cNvSpPr>
          <p:nvPr/>
        </p:nvSpPr>
        <p:spPr bwMode="gray">
          <a:xfrm>
            <a:off x="1547389" y="4689325"/>
            <a:ext cx="3355575" cy="111419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Act.2.2. Création d’une commission nationale de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développement de la formation professionnelle dans le 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secteur de l’énergie et du climat (consolidation de la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planification des besoins et orientation de l’offre selon la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chaine de valeur du secteur, plaidoyer pour des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mécanismes de financement de la formation)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33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9DDE17-479E-45FF-A495-A61F626C1AA0}"/>
              </a:ext>
            </a:extLst>
          </p:cNvPr>
          <p:cNvSpPr/>
          <p:nvPr/>
        </p:nvSpPr>
        <p:spPr>
          <a:xfrm>
            <a:off x="0" y="650203"/>
            <a:ext cx="539496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4.2. Plan d’actions détaillé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DF3E58-9861-45E0-AA3B-7E93FAB36896}"/>
              </a:ext>
            </a:extLst>
          </p:cNvPr>
          <p:cNvSpPr txBox="1"/>
          <p:nvPr/>
        </p:nvSpPr>
        <p:spPr>
          <a:xfrm>
            <a:off x="-30480" y="10283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/04 Plan d’action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C7A4CE0-0D55-4C56-AD06-6941DFF0D5DB}"/>
              </a:ext>
            </a:extLst>
          </p:cNvPr>
          <p:cNvGrpSpPr/>
          <p:nvPr/>
        </p:nvGrpSpPr>
        <p:grpSpPr>
          <a:xfrm>
            <a:off x="1485150" y="1376460"/>
            <a:ext cx="6700289" cy="265466"/>
            <a:chOff x="1281584" y="820028"/>
            <a:chExt cx="6867524" cy="28833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95FB4B-6479-4809-AF82-59BBB70762EB}"/>
                </a:ext>
              </a:extLst>
            </p:cNvPr>
            <p:cNvSpPr>
              <a:spLocks/>
            </p:cNvSpPr>
            <p:nvPr/>
          </p:nvSpPr>
          <p:spPr>
            <a:xfrm>
              <a:off x="1281584" y="820028"/>
              <a:ext cx="3399145" cy="27765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2022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22DD9CE-7B6B-4C0C-BF25-A20B2998EEE1}"/>
                </a:ext>
              </a:extLst>
            </p:cNvPr>
            <p:cNvSpPr>
              <a:spLocks/>
            </p:cNvSpPr>
            <p:nvPr/>
          </p:nvSpPr>
          <p:spPr>
            <a:xfrm>
              <a:off x="4749963" y="830711"/>
              <a:ext cx="3399145" cy="27765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2023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62FAA62-5885-42C3-8ACF-0F25CB9DAF98}"/>
              </a:ext>
            </a:extLst>
          </p:cNvPr>
          <p:cNvSpPr>
            <a:spLocks/>
          </p:cNvSpPr>
          <p:nvPr/>
        </p:nvSpPr>
        <p:spPr bwMode="gray">
          <a:xfrm>
            <a:off x="4988969" y="2059874"/>
            <a:ext cx="811981" cy="237732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ANME</a:t>
            </a:r>
          </a:p>
        </p:txBody>
      </p:sp>
      <p:pic>
        <p:nvPicPr>
          <p:cNvPr id="5" name="Graphique 4" descr="Répéter contour">
            <a:extLst>
              <a:ext uri="{FF2B5EF4-FFF2-40B4-BE49-F238E27FC236}">
                <a16:creationId xmlns:a16="http://schemas.microsoft.com/office/drawing/2014/main" id="{58811E2C-5A8B-4498-A697-5CB242A01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5867400" y="1973888"/>
            <a:ext cx="457200" cy="4572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CE51B26-1BA1-4597-A487-43D4A97B9100}"/>
              </a:ext>
            </a:extLst>
          </p:cNvPr>
          <p:cNvSpPr>
            <a:spLocks/>
          </p:cNvSpPr>
          <p:nvPr/>
        </p:nvSpPr>
        <p:spPr bwMode="gray">
          <a:xfrm>
            <a:off x="6391050" y="2059874"/>
            <a:ext cx="945084" cy="237732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>
                <a:solidFill>
                  <a:srgbClr val="002060"/>
                </a:solidFill>
                <a:latin typeface="Arial"/>
                <a:cs typeface="Arial"/>
              </a:rPr>
              <a:t>Tous les 2 ans</a:t>
            </a: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505999-61FF-4D00-94A0-A5271857A8D3}"/>
              </a:ext>
            </a:extLst>
          </p:cNvPr>
          <p:cNvSpPr>
            <a:spLocks/>
          </p:cNvSpPr>
          <p:nvPr/>
        </p:nvSpPr>
        <p:spPr bwMode="gray">
          <a:xfrm>
            <a:off x="8303141" y="3069990"/>
            <a:ext cx="1105019" cy="262489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>
                <a:solidFill>
                  <a:srgbClr val="002060"/>
                </a:solidFill>
                <a:latin typeface="Arial"/>
                <a:cs typeface="Arial"/>
              </a:rPr>
              <a:t>CSPV / ANME</a:t>
            </a:r>
            <a:endParaRPr kumimoji="0" lang="fr-FR" sz="1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91313D8-EB8D-4167-B1C6-979270641F19}"/>
              </a:ext>
            </a:extLst>
          </p:cNvPr>
          <p:cNvSpPr>
            <a:spLocks/>
          </p:cNvSpPr>
          <p:nvPr/>
        </p:nvSpPr>
        <p:spPr bwMode="gray">
          <a:xfrm>
            <a:off x="5055418" y="3715541"/>
            <a:ext cx="811981" cy="237732"/>
          </a:xfrm>
          <a:prstGeom prst="rect">
            <a:avLst/>
          </a:prstGeom>
          <a:noFill/>
          <a:ln w="12700" cap="flat" cmpd="sng" algn="ctr">
            <a:solidFill>
              <a:srgbClr val="7030A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ATFI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C6C484C-E22C-4CC1-8549-8A1C00872999}"/>
              </a:ext>
            </a:extLst>
          </p:cNvPr>
          <p:cNvSpPr>
            <a:spLocks/>
          </p:cNvSpPr>
          <p:nvPr/>
        </p:nvSpPr>
        <p:spPr bwMode="gray">
          <a:xfrm>
            <a:off x="5055419" y="4489150"/>
            <a:ext cx="811981" cy="237732"/>
          </a:xfrm>
          <a:prstGeom prst="rect">
            <a:avLst/>
          </a:prstGeom>
          <a:noFill/>
          <a:ln w="12700" cap="flat" cmpd="sng" algn="ctr">
            <a:solidFill>
              <a:srgbClr val="7030A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ATFI / IACE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B110019-B023-4D5F-88A4-C1CB90A14BAC}"/>
              </a:ext>
            </a:extLst>
          </p:cNvPr>
          <p:cNvSpPr>
            <a:spLocks/>
          </p:cNvSpPr>
          <p:nvPr/>
        </p:nvSpPr>
        <p:spPr bwMode="gray">
          <a:xfrm>
            <a:off x="8280660" y="4982372"/>
            <a:ext cx="3122427" cy="443077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Ministère de l’environnement et des affaires locales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ANME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EC2897-0C00-4C5D-A2B0-602003BC61D9}"/>
              </a:ext>
            </a:extLst>
          </p:cNvPr>
          <p:cNvSpPr>
            <a:spLocks/>
          </p:cNvSpPr>
          <p:nvPr/>
        </p:nvSpPr>
        <p:spPr bwMode="gray">
          <a:xfrm>
            <a:off x="4979495" y="5682841"/>
            <a:ext cx="821456" cy="323680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ANME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3DCCAA7-FA0E-4B69-B747-7174BB86505C}"/>
              </a:ext>
            </a:extLst>
          </p:cNvPr>
          <p:cNvSpPr>
            <a:spLocks/>
          </p:cNvSpPr>
          <p:nvPr/>
        </p:nvSpPr>
        <p:spPr bwMode="gray">
          <a:xfrm>
            <a:off x="8280660" y="6246537"/>
            <a:ext cx="3122427" cy="443077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Direction générale de l’énergie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ANME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1B86B2-8167-4875-9A11-97F3AECD2060}"/>
              </a:ext>
            </a:extLst>
          </p:cNvPr>
          <p:cNvSpPr>
            <a:spLocks/>
          </p:cNvSpPr>
          <p:nvPr/>
        </p:nvSpPr>
        <p:spPr>
          <a:xfrm>
            <a:off x="152588" y="1721916"/>
            <a:ext cx="1230585" cy="1730994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rgbClr val="002060"/>
            </a:solidFill>
            <a:prstDash val="sysDash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Intégrer la diversité des genres dans la politique générale des entreprises du secteur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2843FC-47F2-4C4A-AF38-E16C3658DCFC}"/>
              </a:ext>
            </a:extLst>
          </p:cNvPr>
          <p:cNvSpPr>
            <a:spLocks/>
          </p:cNvSpPr>
          <p:nvPr/>
        </p:nvSpPr>
        <p:spPr bwMode="gray">
          <a:xfrm>
            <a:off x="1485150" y="1736733"/>
            <a:ext cx="3316370" cy="1172179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Act.3.1. Mettre en place le baromètre genre du secteur (actualisation périodique des indicateurs issus de l’étude : Enquête et analyse de la situation de référence, femmes et emploi dans les entreprises privées du secteur de la maîtrise de l’énergie en Tunisie en 2019)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A74D9A-5343-4D3C-B3DB-B13232949267}"/>
              </a:ext>
            </a:extLst>
          </p:cNvPr>
          <p:cNvSpPr/>
          <p:nvPr/>
        </p:nvSpPr>
        <p:spPr bwMode="gray">
          <a:xfrm>
            <a:off x="1485150" y="2958669"/>
            <a:ext cx="6668594" cy="45720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000" kern="0" dirty="0">
                <a:solidFill>
                  <a:prstClr val="black"/>
                </a:solidFill>
                <a:latin typeface="Arial"/>
              </a:rPr>
              <a:t>Act.3.2. Accompagnement des entreprises du secteur pour la mise en place d’un système GDM à travers un Audit genre et un plan d’action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7B3C2F-6244-499A-9C57-FFA2A36ADA33}"/>
              </a:ext>
            </a:extLst>
          </p:cNvPr>
          <p:cNvSpPr>
            <a:spLocks/>
          </p:cNvSpPr>
          <p:nvPr/>
        </p:nvSpPr>
        <p:spPr>
          <a:xfrm>
            <a:off x="173423" y="3546579"/>
            <a:ext cx="1209750" cy="1421631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rgbClr val="7030A0"/>
            </a:solidFill>
            <a:prstDash val="sysDash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4. Développer le leadership féminin et l’entreprenariat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51E38F-0CE8-4FD4-97F1-AC31C650D8B8}"/>
              </a:ext>
            </a:extLst>
          </p:cNvPr>
          <p:cNvSpPr>
            <a:spLocks/>
          </p:cNvSpPr>
          <p:nvPr/>
        </p:nvSpPr>
        <p:spPr bwMode="gray">
          <a:xfrm>
            <a:off x="1495789" y="3613136"/>
            <a:ext cx="3368331" cy="680274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Act.4.1. Mettre en place un système d’identification et de gestion d’un réseau de talents femmes et œuvrer à son élargissement et son développement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CE6C08-5349-4528-BFF5-3B257865E8FA}"/>
              </a:ext>
            </a:extLst>
          </p:cNvPr>
          <p:cNvSpPr>
            <a:spLocks/>
          </p:cNvSpPr>
          <p:nvPr/>
        </p:nvSpPr>
        <p:spPr bwMode="gray">
          <a:xfrm>
            <a:off x="1485150" y="4343759"/>
            <a:ext cx="3368331" cy="638613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Act.4.2 Organiser des cycles de formation / action en entreprenariat, gestion de projets, des risques et accès au financement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AE1CE4-4756-43A4-B483-4CCC1544EAC1}"/>
              </a:ext>
            </a:extLst>
          </p:cNvPr>
          <p:cNvSpPr>
            <a:spLocks/>
          </p:cNvSpPr>
          <p:nvPr/>
        </p:nvSpPr>
        <p:spPr>
          <a:xfrm>
            <a:off x="184888" y="5103055"/>
            <a:ext cx="1208050" cy="1664230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rgbClr val="0070C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 . Renforcer les capacités de la société civile et développer un plaidoyer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DD03F6-6955-4AFD-BCAD-F04C9162C268}"/>
              </a:ext>
            </a:extLst>
          </p:cNvPr>
          <p:cNvSpPr>
            <a:spLocks/>
          </p:cNvSpPr>
          <p:nvPr/>
        </p:nvSpPr>
        <p:spPr bwMode="gray">
          <a:xfrm>
            <a:off x="1495788" y="5079945"/>
            <a:ext cx="6691129" cy="443078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Act.5.1 Renforcer les capacités de la société civile opérant dans le domaine du développement durable et du genre à développer des plaidoyers pour une meilleure participation des femmes dans secteur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D3F163D-EC15-4750-B3D6-AA9681B31C39}"/>
              </a:ext>
            </a:extLst>
          </p:cNvPr>
          <p:cNvSpPr>
            <a:spLocks/>
          </p:cNvSpPr>
          <p:nvPr/>
        </p:nvSpPr>
        <p:spPr bwMode="gray">
          <a:xfrm>
            <a:off x="1495788" y="5566416"/>
            <a:ext cx="3368331" cy="711780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Act.5.2 Action de formation au profit des cadres supérieurs du ministère chargé de l’énergie et institutions rattachées (Direction Générale de l’énergie, ANME, STEG, SNDP,…)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25075C5-A5A8-45C7-B065-067F262C81E5}"/>
              </a:ext>
            </a:extLst>
          </p:cNvPr>
          <p:cNvSpPr>
            <a:spLocks/>
          </p:cNvSpPr>
          <p:nvPr/>
        </p:nvSpPr>
        <p:spPr bwMode="gray">
          <a:xfrm>
            <a:off x="1488160" y="6321589"/>
            <a:ext cx="6642637" cy="385255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Act.5.3 Assister le ministère chargé de l’énergie à élaborer un plan national énergie-genre en synergie avec le plan national climat genre en cours d’élaboration pour le ministère de l’environnement </a:t>
            </a:r>
          </a:p>
        </p:txBody>
      </p:sp>
    </p:spTree>
    <p:extLst>
      <p:ext uri="{BB962C8B-B14F-4D97-AF65-F5344CB8AC3E}">
        <p14:creationId xmlns:p14="http://schemas.microsoft.com/office/powerpoint/2010/main" val="764648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958F476-7E67-4E58-BFBD-6B8CA99E1F02}"/>
              </a:ext>
            </a:extLst>
          </p:cNvPr>
          <p:cNvSpPr txBox="1"/>
          <p:nvPr/>
        </p:nvSpPr>
        <p:spPr>
          <a:xfrm>
            <a:off x="5831840" y="694174"/>
            <a:ext cx="621792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chemeClr val="accent2"/>
                </a:solidFill>
                <a:effectLst/>
                <a:latin typeface="-apple-system"/>
              </a:rPr>
              <a:t>Mentions légales</a:t>
            </a:r>
          </a:p>
          <a:p>
            <a:endParaRPr lang="fr-FR" b="1" i="0" dirty="0">
              <a:solidFill>
                <a:schemeClr val="accent2"/>
              </a:solidFill>
              <a:effectLst/>
              <a:latin typeface="-apple-system"/>
            </a:endParaRPr>
          </a:p>
          <a:p>
            <a:r>
              <a:rPr lang="fr-FR" sz="1400" b="1" dirty="0">
                <a:solidFill>
                  <a:schemeClr val="bg1">
                    <a:lumMod val="25000"/>
                  </a:schemeClr>
                </a:solidFill>
              </a:rPr>
              <a:t>Responsable du projet </a:t>
            </a: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Nicole Taeumel</a:t>
            </a: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Deutsche Gesellschaft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für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Internationale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Zusammenarbeit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(GIZ)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GmbH</a:t>
            </a:r>
            <a:endParaRPr lang="fr-FR" sz="1400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Projet : Partenariats énergétiques bilatéraux dans les pays en cours de </a:t>
            </a: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développement et les pays émergents "Partenariat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tuniso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-allemand de </a:t>
            </a: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l’énergie</a:t>
            </a: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B.P. 753, 1080 Tunis-Cedex, Tunisie</a:t>
            </a:r>
          </a:p>
          <a:p>
            <a:r>
              <a:rPr lang="fr-FR" sz="1400" b="1" dirty="0">
                <a:solidFill>
                  <a:schemeClr val="bg1">
                    <a:lumMod val="25000"/>
                  </a:schemeClr>
                </a:solidFill>
              </a:rPr>
              <a:t>Coordination de l'étude :</a:t>
            </a: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Zeineb Mghirbi</a:t>
            </a: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Deutsche Gesellschaft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für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Internationale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Zusammenarbeit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(GIZ)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GmbH</a:t>
            </a:r>
            <a:endParaRPr lang="fr-FR" sz="1400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Projet : Partenariats énergétiques bilatéraux dans les pays en cours de </a:t>
            </a: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développement et les pays émergents "Partenariat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tuniso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-allemand de </a:t>
            </a: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l’énergie</a:t>
            </a: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B.P. 753, 1080 Tunis-Cedex, Tunisie</a:t>
            </a:r>
          </a:p>
          <a:p>
            <a:r>
              <a:rPr lang="fr-FR" sz="1400" b="1" dirty="0">
                <a:solidFill>
                  <a:schemeClr val="bg1">
                    <a:lumMod val="25000"/>
                  </a:schemeClr>
                </a:solidFill>
              </a:rPr>
              <a:t>Auteur :</a:t>
            </a: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M. Bechir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lassoued</a:t>
            </a:r>
            <a:endParaRPr lang="fr-FR" sz="1400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FMC</a:t>
            </a:r>
          </a:p>
          <a:p>
            <a:r>
              <a:rPr lang="fr-FR" sz="1400" b="1" dirty="0">
                <a:solidFill>
                  <a:schemeClr val="bg1">
                    <a:lumMod val="25000"/>
                  </a:schemeClr>
                </a:solidFill>
              </a:rPr>
              <a:t>Conception et mise en page</a:t>
            </a: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Edelman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GmbH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, Berlin</a:t>
            </a:r>
          </a:p>
          <a:p>
            <a:r>
              <a:rPr lang="fr-FR" sz="1400" b="1" dirty="0">
                <a:solidFill>
                  <a:schemeClr val="bg1">
                    <a:lumMod val="25000"/>
                  </a:schemeClr>
                </a:solidFill>
              </a:rPr>
              <a:t>Crédit Images : </a:t>
            </a:r>
          </a:p>
          <a:p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©Power Point</a:t>
            </a:r>
            <a:endParaRPr lang="fr-TN" sz="14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3DB112-963A-42ED-8F7D-E6C0B02ED5AB}"/>
              </a:ext>
            </a:extLst>
          </p:cNvPr>
          <p:cNvSpPr txBox="1"/>
          <p:nvPr/>
        </p:nvSpPr>
        <p:spPr>
          <a:xfrm>
            <a:off x="629920" y="2682240"/>
            <a:ext cx="432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  </a:t>
            </a:r>
          </a:p>
        </p:txBody>
      </p:sp>
      <p:pic>
        <p:nvPicPr>
          <p:cNvPr id="8" name="Graphique 7" descr="Contour de visage souriant avec un remplissage uni">
            <a:extLst>
              <a:ext uri="{FF2B5EF4-FFF2-40B4-BE49-F238E27FC236}">
                <a16:creationId xmlns:a16="http://schemas.microsoft.com/office/drawing/2014/main" id="{24A1CC06-C304-4C18-9DA8-95D02BBC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3680" y="24250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6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82F1A3-C94F-4C98-95F5-492A5A49C958}"/>
              </a:ext>
            </a:extLst>
          </p:cNvPr>
          <p:cNvSpPr/>
          <p:nvPr/>
        </p:nvSpPr>
        <p:spPr>
          <a:xfrm>
            <a:off x="0" y="701040"/>
            <a:ext cx="48463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1.2. Objectifs de l’étude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2B7870-EE06-4A1E-BDBA-D8B1E13EE7C2}"/>
              </a:ext>
            </a:extLst>
          </p:cNvPr>
          <p:cNvSpPr/>
          <p:nvPr/>
        </p:nvSpPr>
        <p:spPr>
          <a:xfrm>
            <a:off x="938212" y="1761808"/>
            <a:ext cx="10319067" cy="7144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collecte de données sur les initiatives et analyses menées </a:t>
            </a: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 de renforcer le rôle des femmes dans le secteur de l’énergie et du climat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2E31BE-DE45-4C4E-96BD-F08A50864AC8}"/>
              </a:ext>
            </a:extLst>
          </p:cNvPr>
          <p:cNvSpPr txBox="1"/>
          <p:nvPr/>
        </p:nvSpPr>
        <p:spPr>
          <a:xfrm>
            <a:off x="-30480" y="145534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/01 Contexte, objectifs et méthodologie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1E8E32-D69F-4591-81B1-FE652EBB55EA}"/>
              </a:ext>
            </a:extLst>
          </p:cNvPr>
          <p:cNvSpPr/>
          <p:nvPr/>
        </p:nvSpPr>
        <p:spPr>
          <a:xfrm>
            <a:off x="936466" y="3667204"/>
            <a:ext cx="10319067" cy="789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des informations obtenues afin de </a:t>
            </a:r>
            <a:r>
              <a:rPr lang="fr-FR" sz="20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formuler des recommandations et un plan d’actions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D8E22C-AE34-4FF7-9A5B-F81D7036519F}"/>
              </a:ext>
            </a:extLst>
          </p:cNvPr>
          <p:cNvSpPr/>
          <p:nvPr/>
        </p:nvSpPr>
        <p:spPr>
          <a:xfrm>
            <a:off x="936466" y="2714506"/>
            <a:ext cx="10319067" cy="7144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réalisation </a:t>
            </a:r>
            <a:r>
              <a:rPr lang="fr-FR" sz="20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 enquête auprès des femmes ambassadrices et des femmes leaders</a:t>
            </a: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 secteur de l’énergie et du climat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6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82F1A3-C94F-4C98-95F5-492A5A49C958}"/>
              </a:ext>
            </a:extLst>
          </p:cNvPr>
          <p:cNvSpPr/>
          <p:nvPr/>
        </p:nvSpPr>
        <p:spPr>
          <a:xfrm>
            <a:off x="0" y="701040"/>
            <a:ext cx="48463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1.3. Méthodologie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4CD934-125D-4C02-9471-52FD7E4730DD}"/>
              </a:ext>
            </a:extLst>
          </p:cNvPr>
          <p:cNvSpPr txBox="1"/>
          <p:nvPr/>
        </p:nvSpPr>
        <p:spPr>
          <a:xfrm>
            <a:off x="-30480" y="145534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/01 Contexte, objectifs et méthodologie</a:t>
            </a:r>
          </a:p>
        </p:txBody>
      </p:sp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D04DF52F-121C-40A9-8E6C-0389CB2F413C}"/>
              </a:ext>
            </a:extLst>
          </p:cNvPr>
          <p:cNvSpPr>
            <a:spLocks/>
          </p:cNvSpPr>
          <p:nvPr/>
        </p:nvSpPr>
        <p:spPr>
          <a:xfrm>
            <a:off x="3169564" y="2130384"/>
            <a:ext cx="3353512" cy="462012"/>
          </a:xfrm>
          <a:prstGeom prst="chevron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/>
              </a:rPr>
              <a:t>Définition des initiatives   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lèche : chevron 13">
            <a:extLst>
              <a:ext uri="{FF2B5EF4-FFF2-40B4-BE49-F238E27FC236}">
                <a16:creationId xmlns:a16="http://schemas.microsoft.com/office/drawing/2014/main" id="{2F1C8AE2-A30C-40FF-AF23-FF8F0DA072EE}"/>
              </a:ext>
            </a:extLst>
          </p:cNvPr>
          <p:cNvSpPr>
            <a:spLocks/>
          </p:cNvSpPr>
          <p:nvPr/>
        </p:nvSpPr>
        <p:spPr>
          <a:xfrm>
            <a:off x="205069" y="2130384"/>
            <a:ext cx="2924213" cy="462012"/>
          </a:xfrm>
          <a:prstGeom prst="chevron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lang="fr-FR" b="1" err="1">
                <a:solidFill>
                  <a:schemeClr val="bg1">
                    <a:lumMod val="10000"/>
                  </a:schemeClr>
                </a:solidFill>
                <a:latin typeface="Arial"/>
              </a:rPr>
              <a:t>érimètre</a:t>
            </a: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/>
              </a:rPr>
              <a:t> de l’étude   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28C917-6303-4CAD-86FB-72C7D4E6B99E}"/>
              </a:ext>
            </a:extLst>
          </p:cNvPr>
          <p:cNvSpPr>
            <a:spLocks/>
          </p:cNvSpPr>
          <p:nvPr/>
        </p:nvSpPr>
        <p:spPr>
          <a:xfrm>
            <a:off x="205069" y="3370148"/>
            <a:ext cx="2883571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1600" b="1">
                <a:solidFill>
                  <a:srgbClr val="C80F0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16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600" b="1">
                <a:solidFill>
                  <a:srgbClr val="C80F0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délimitation du secteur </a:t>
            </a:r>
            <a:r>
              <a:rPr lang="fr-FR" sz="16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l’énergie et du climat et </a:t>
            </a:r>
            <a:r>
              <a:rPr lang="fr-FR" sz="1600" b="1">
                <a:solidFill>
                  <a:srgbClr val="C80F0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stratification en sous-secteurs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9CACD8-B373-4896-98FF-F8FAF8F00C68}"/>
              </a:ext>
            </a:extLst>
          </p:cNvPr>
          <p:cNvSpPr>
            <a:spLocks/>
          </p:cNvSpPr>
          <p:nvPr/>
        </p:nvSpPr>
        <p:spPr>
          <a:xfrm>
            <a:off x="3378532" y="3357016"/>
            <a:ext cx="3063620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1600" b="1">
                <a:solidFill>
                  <a:srgbClr val="C80F0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16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définition des </a:t>
            </a:r>
            <a:r>
              <a:rPr lang="fr-FR" sz="1600" b="1">
                <a:solidFill>
                  <a:srgbClr val="C80F0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 de renforcement </a:t>
            </a:r>
            <a:r>
              <a:rPr lang="fr-FR" sz="16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rôle de la femme dans le secteur de l’énergie et climat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80F0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012AD4-BD5F-400B-AB3E-A16D365C4F8C}"/>
              </a:ext>
            </a:extLst>
          </p:cNvPr>
          <p:cNvSpPr>
            <a:spLocks/>
          </p:cNvSpPr>
          <p:nvPr/>
        </p:nvSpPr>
        <p:spPr>
          <a:xfrm>
            <a:off x="6732044" y="3357016"/>
            <a:ext cx="3063621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1600" b="1">
                <a:solidFill>
                  <a:srgbClr val="C80F0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16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L’élaboration </a:t>
            </a:r>
            <a:r>
              <a:rPr lang="fr-FR" sz="1600" b="1">
                <a:solidFill>
                  <a:srgbClr val="C80F0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 base de données servant de base pour un plan de sondage de l’enquête</a:t>
            </a:r>
            <a:r>
              <a:rPr lang="fr-FR"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auprès des femmes ambassadrices et leaders</a:t>
            </a:r>
          </a:p>
          <a:p>
            <a:pPr>
              <a:spcBef>
                <a:spcPts val="1200"/>
              </a:spcBef>
            </a:pPr>
            <a:endParaRPr lang="fr-FR" sz="160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80F0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CCCE45-F1EC-473C-9D00-479E75224914}"/>
              </a:ext>
            </a:extLst>
          </p:cNvPr>
          <p:cNvSpPr>
            <a:spLocks/>
          </p:cNvSpPr>
          <p:nvPr/>
        </p:nvSpPr>
        <p:spPr>
          <a:xfrm>
            <a:off x="10085556" y="3357016"/>
            <a:ext cx="1974364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1600" b="1">
                <a:solidFill>
                  <a:srgbClr val="C80F0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16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sondage, </a:t>
            </a:r>
            <a:r>
              <a:rPr lang="fr-FR" sz="1600" b="1">
                <a:solidFill>
                  <a:srgbClr val="C80F0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choix de l’échantillon et structure du questionnaire</a:t>
            </a:r>
          </a:p>
          <a:p>
            <a:pPr>
              <a:spcBef>
                <a:spcPts val="1200"/>
              </a:spcBef>
            </a:pPr>
            <a:endParaRPr lang="fr-FR" sz="1600" b="1">
              <a:solidFill>
                <a:srgbClr val="C80F0F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C80F0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lèche : chevron 19">
            <a:extLst>
              <a:ext uri="{FF2B5EF4-FFF2-40B4-BE49-F238E27FC236}">
                <a16:creationId xmlns:a16="http://schemas.microsoft.com/office/drawing/2014/main" id="{793E4EE8-7CAF-42D9-8C4C-CBD80DDB78D0}"/>
              </a:ext>
            </a:extLst>
          </p:cNvPr>
          <p:cNvSpPr>
            <a:spLocks/>
          </p:cNvSpPr>
          <p:nvPr/>
        </p:nvSpPr>
        <p:spPr>
          <a:xfrm>
            <a:off x="6563358" y="2130384"/>
            <a:ext cx="3353512" cy="462012"/>
          </a:xfrm>
          <a:prstGeom prst="chevron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/>
              </a:rPr>
              <a:t>Base de données   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lèche : chevron 20">
            <a:extLst>
              <a:ext uri="{FF2B5EF4-FFF2-40B4-BE49-F238E27FC236}">
                <a16:creationId xmlns:a16="http://schemas.microsoft.com/office/drawing/2014/main" id="{159483E3-B052-4B41-BCBB-EC0467976676}"/>
              </a:ext>
            </a:extLst>
          </p:cNvPr>
          <p:cNvSpPr>
            <a:spLocks/>
          </p:cNvSpPr>
          <p:nvPr/>
        </p:nvSpPr>
        <p:spPr>
          <a:xfrm>
            <a:off x="9916870" y="2130384"/>
            <a:ext cx="2218916" cy="462012"/>
          </a:xfrm>
          <a:prstGeom prst="chevron">
            <a:avLst/>
          </a:prstGeom>
          <a:solidFill>
            <a:schemeClr val="bg1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/>
              </a:rPr>
              <a:t>Investigations   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Graphique 24" descr="Point d’insertion vers le bas avec un remplissage uni">
            <a:extLst>
              <a:ext uri="{FF2B5EF4-FFF2-40B4-BE49-F238E27FC236}">
                <a16:creationId xmlns:a16="http://schemas.microsoft.com/office/drawing/2014/main" id="{DE22B8FA-95B3-4F10-A975-7FF5CD819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185" y="4605235"/>
            <a:ext cx="778283" cy="77828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15459BA-FACF-4206-A254-89CE76C9B03B}"/>
              </a:ext>
            </a:extLst>
          </p:cNvPr>
          <p:cNvSpPr>
            <a:spLocks/>
          </p:cNvSpPr>
          <p:nvPr/>
        </p:nvSpPr>
        <p:spPr>
          <a:xfrm>
            <a:off x="10039144" y="5353793"/>
            <a:ext cx="1974364" cy="1077218"/>
          </a:xfrm>
          <a:prstGeom prst="rect">
            <a:avLst/>
          </a:prstGeom>
          <a:ln>
            <a:solidFill>
              <a:srgbClr val="FF9999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1600" b="1">
                <a:solidFill>
                  <a:srgbClr val="C80F0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fr-FR" sz="16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 des</a:t>
            </a:r>
            <a:r>
              <a:rPr lang="fr-FR" sz="1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>
                <a:solidFill>
                  <a:srgbClr val="C80F0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 et d’un plan d’actions </a:t>
            </a:r>
          </a:p>
        </p:txBody>
      </p:sp>
      <p:pic>
        <p:nvPicPr>
          <p:cNvPr id="27" name="Graphique 26" descr="Point d’insertion vers le bas avec un remplissage uni">
            <a:extLst>
              <a:ext uri="{FF2B5EF4-FFF2-40B4-BE49-F238E27FC236}">
                <a16:creationId xmlns:a16="http://schemas.microsoft.com/office/drawing/2014/main" id="{A0EB1B10-47FE-4FB3-B5B3-5794DE210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185" y="4439432"/>
            <a:ext cx="778283" cy="8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6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64CFCA-4A86-49DD-96FF-AF65D3AFE510}"/>
              </a:ext>
            </a:extLst>
          </p:cNvPr>
          <p:cNvSpPr/>
          <p:nvPr/>
        </p:nvSpPr>
        <p:spPr>
          <a:xfrm>
            <a:off x="0" y="701040"/>
            <a:ext cx="48463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1.3. Méthodologie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ABF594-EC84-4095-A8A6-27E5C92AF638}"/>
              </a:ext>
            </a:extLst>
          </p:cNvPr>
          <p:cNvSpPr txBox="1"/>
          <p:nvPr/>
        </p:nvSpPr>
        <p:spPr>
          <a:xfrm>
            <a:off x="-30480" y="145534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/01 Contexte, objectifs et méthodologie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F825E9-2CD9-46E2-B078-E384293819DD}"/>
              </a:ext>
            </a:extLst>
          </p:cNvPr>
          <p:cNvSpPr txBox="1"/>
          <p:nvPr/>
        </p:nvSpPr>
        <p:spPr>
          <a:xfrm>
            <a:off x="640080" y="1647990"/>
            <a:ext cx="10302240" cy="67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  <a:defRPr/>
            </a:pP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délimitation, pour les besoins de l’étude, du secteur de l’énergie et climat</a:t>
            </a:r>
            <a:r>
              <a:rPr lang="fr-FR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 </a:t>
            </a:r>
          </a:p>
          <a:p>
            <a:pPr algn="just">
              <a:lnSpc>
                <a:spcPct val="115000"/>
              </a:lnSpc>
              <a:tabLst>
                <a:tab pos="457200" algn="l"/>
              </a:tabLst>
              <a:defRPr/>
            </a:pPr>
            <a:endParaRPr lang="fr-TN" sz="1600">
              <a:solidFill>
                <a:schemeClr val="bg1">
                  <a:lumMod val="1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4B06CE-26A1-4F74-A39B-5D66B3B78FDB}"/>
              </a:ext>
            </a:extLst>
          </p:cNvPr>
          <p:cNvSpPr>
            <a:spLocks/>
          </p:cNvSpPr>
          <p:nvPr/>
        </p:nvSpPr>
        <p:spPr>
          <a:xfrm>
            <a:off x="330667" y="3587277"/>
            <a:ext cx="2255053" cy="584775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kumimoji="0" lang="fr-FR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PV, solaire thermique, éolien, biomasse.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0E5384-0B8B-475E-BBDA-7E0A30878EC3}"/>
              </a:ext>
            </a:extLst>
          </p:cNvPr>
          <p:cNvSpPr>
            <a:spLocks/>
          </p:cNvSpPr>
          <p:nvPr/>
        </p:nvSpPr>
        <p:spPr>
          <a:xfrm>
            <a:off x="2860974" y="3574782"/>
            <a:ext cx="2574626" cy="1569660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kumimoji="0" lang="fr-FR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Audit énergétique, cogénération, optimisation des systèmes d’éclairage et des systèmes de chauffage et de climatisation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ACA0B1-3B29-4158-A216-5161F85B2E66}"/>
              </a:ext>
            </a:extLst>
          </p:cNvPr>
          <p:cNvSpPr>
            <a:spLocks/>
          </p:cNvSpPr>
          <p:nvPr/>
        </p:nvSpPr>
        <p:spPr>
          <a:xfrm>
            <a:off x="5710854" y="3574782"/>
            <a:ext cx="2823546" cy="338554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fr-FR" sz="16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Gaz naturel et hydrocarbures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98C4BE-3487-42E8-A798-301F07ADFFFE}"/>
              </a:ext>
            </a:extLst>
          </p:cNvPr>
          <p:cNvSpPr>
            <a:spLocks/>
          </p:cNvSpPr>
          <p:nvPr/>
        </p:nvSpPr>
        <p:spPr>
          <a:xfrm>
            <a:off x="8885854" y="3587277"/>
            <a:ext cx="3127879" cy="2062103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fr-FR" sz="16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Les actions et mesures engagées pour la prévention contre les risques climatiques notamment celles en rapport avec </a:t>
            </a:r>
            <a:r>
              <a:rPr lang="fr-FR" sz="1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la réduction des émissions de gaz à effet de serre et la valorisation énergétique des déchets.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6477C6-F5B8-4028-90E8-3057ABEE7F92}"/>
              </a:ext>
            </a:extLst>
          </p:cNvPr>
          <p:cNvSpPr>
            <a:spLocks/>
          </p:cNvSpPr>
          <p:nvPr/>
        </p:nvSpPr>
        <p:spPr>
          <a:xfrm>
            <a:off x="254467" y="2350580"/>
            <a:ext cx="2255053" cy="646331"/>
          </a:xfrm>
          <a:prstGeom prst="rect">
            <a:avLst/>
          </a:prstGeom>
          <a:solidFill>
            <a:srgbClr val="E2F7FE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>
                <a:solidFill>
                  <a:schemeClr val="bg1">
                    <a:lumMod val="10000"/>
                  </a:schemeClr>
                </a:solidFill>
                <a:latin typeface="Arial"/>
              </a:rPr>
              <a:t>Les énergies renouvelables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58ACF5-42B9-4831-B02E-2F15A764E9B4}"/>
              </a:ext>
            </a:extLst>
          </p:cNvPr>
          <p:cNvSpPr>
            <a:spLocks/>
          </p:cNvSpPr>
          <p:nvPr/>
        </p:nvSpPr>
        <p:spPr>
          <a:xfrm>
            <a:off x="2860974" y="2350580"/>
            <a:ext cx="2574626" cy="646331"/>
          </a:xfrm>
          <a:prstGeom prst="rect">
            <a:avLst/>
          </a:prstGeom>
          <a:solidFill>
            <a:srgbClr val="E2F7FE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>
                <a:solidFill>
                  <a:schemeClr val="bg1">
                    <a:lumMod val="10000"/>
                  </a:schemeClr>
                </a:solidFill>
                <a:latin typeface="Arial"/>
              </a:rPr>
              <a:t>L’efficacité énergétique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B48C9B-A1D7-43A4-B35F-427D25D41E5A}"/>
              </a:ext>
            </a:extLst>
          </p:cNvPr>
          <p:cNvSpPr>
            <a:spLocks/>
          </p:cNvSpPr>
          <p:nvPr/>
        </p:nvSpPr>
        <p:spPr>
          <a:xfrm>
            <a:off x="5787054" y="2350581"/>
            <a:ext cx="2747346" cy="655610"/>
          </a:xfrm>
          <a:prstGeom prst="rect">
            <a:avLst/>
          </a:prstGeom>
          <a:solidFill>
            <a:srgbClr val="E2F7FE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>
                <a:solidFill>
                  <a:schemeClr val="bg1">
                    <a:lumMod val="10000"/>
                  </a:schemeClr>
                </a:solidFill>
                <a:latin typeface="Arial"/>
              </a:rPr>
              <a:t>Les sources d’énergies conventionnelles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07ACC0-32E3-4876-B29E-4251C42D49EF}"/>
              </a:ext>
            </a:extLst>
          </p:cNvPr>
          <p:cNvSpPr>
            <a:spLocks/>
          </p:cNvSpPr>
          <p:nvPr/>
        </p:nvSpPr>
        <p:spPr>
          <a:xfrm>
            <a:off x="8885854" y="2359860"/>
            <a:ext cx="3051679" cy="646331"/>
          </a:xfrm>
          <a:prstGeom prst="rect">
            <a:avLst/>
          </a:prstGeom>
          <a:solidFill>
            <a:srgbClr val="E2F7FE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>
                <a:solidFill>
                  <a:schemeClr val="bg1">
                    <a:lumMod val="10000"/>
                  </a:schemeClr>
                </a:solidFill>
                <a:latin typeface="Arial"/>
              </a:rPr>
              <a:t>Les actions climats </a:t>
            </a:r>
          </a:p>
        </p:txBody>
      </p:sp>
      <p:pic>
        <p:nvPicPr>
          <p:cNvPr id="7" name="Graphique 6" descr="Graphique de tendance à la baisse avec un remplissage uni">
            <a:extLst>
              <a:ext uri="{FF2B5EF4-FFF2-40B4-BE49-F238E27FC236}">
                <a16:creationId xmlns:a16="http://schemas.microsoft.com/office/drawing/2014/main" id="{42C78481-848D-4A70-84A5-CECFA140D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2784" y="3030151"/>
            <a:ext cx="506133" cy="506133"/>
          </a:xfrm>
          <a:prstGeom prst="rect">
            <a:avLst/>
          </a:prstGeom>
        </p:spPr>
      </p:pic>
      <p:pic>
        <p:nvPicPr>
          <p:cNvPr id="24" name="Graphique 23" descr="Panneaux solaires avec un remplissage uni">
            <a:extLst>
              <a:ext uri="{FF2B5EF4-FFF2-40B4-BE49-F238E27FC236}">
                <a16:creationId xmlns:a16="http://schemas.microsoft.com/office/drawing/2014/main" id="{34DED432-622B-416E-95F3-5E6BE9976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926" y="3022136"/>
            <a:ext cx="506134" cy="506134"/>
          </a:xfrm>
          <a:prstGeom prst="rect">
            <a:avLst/>
          </a:prstGeom>
        </p:spPr>
      </p:pic>
      <p:pic>
        <p:nvPicPr>
          <p:cNvPr id="28" name="Graphique 27" descr="Plateforme pétrolière avec un remplissage uni">
            <a:extLst>
              <a:ext uri="{FF2B5EF4-FFF2-40B4-BE49-F238E27FC236}">
                <a16:creationId xmlns:a16="http://schemas.microsoft.com/office/drawing/2014/main" id="{6D32327F-88DA-4130-8BD4-21B75CA3B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3547" y="3054793"/>
            <a:ext cx="491757" cy="491757"/>
          </a:xfrm>
          <a:prstGeom prst="rect">
            <a:avLst/>
          </a:prstGeom>
        </p:spPr>
      </p:pic>
      <p:pic>
        <p:nvPicPr>
          <p:cNvPr id="32" name="Graphique 31" descr="Main ouverte avec une plante contour">
            <a:extLst>
              <a:ext uri="{FF2B5EF4-FFF2-40B4-BE49-F238E27FC236}">
                <a16:creationId xmlns:a16="http://schemas.microsoft.com/office/drawing/2014/main" id="{114544CA-B1A2-4942-9423-121E5CB53B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29753" y="2983766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AF6C6-7AEB-4B96-A0D7-D78324C98F0F}"/>
              </a:ext>
            </a:extLst>
          </p:cNvPr>
          <p:cNvSpPr/>
          <p:nvPr/>
        </p:nvSpPr>
        <p:spPr>
          <a:xfrm>
            <a:off x="0" y="701040"/>
            <a:ext cx="48463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1.3. Méthodologie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07DB8C-7A9C-4065-A561-51477434986A}"/>
              </a:ext>
            </a:extLst>
          </p:cNvPr>
          <p:cNvSpPr txBox="1"/>
          <p:nvPr/>
        </p:nvSpPr>
        <p:spPr>
          <a:xfrm>
            <a:off x="-30480" y="145534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/01 Contexte, objectifs et méthodologie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F12786-8467-41F6-ADE1-E8C53C42E11E}"/>
              </a:ext>
            </a:extLst>
          </p:cNvPr>
          <p:cNvSpPr txBox="1"/>
          <p:nvPr/>
        </p:nvSpPr>
        <p:spPr>
          <a:xfrm>
            <a:off x="599439" y="1446138"/>
            <a:ext cx="10089931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  <a:defRPr/>
            </a:pP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L’identification et la stratification des initiatives de renforcement du rôle de la femme: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D74EBF-AFCB-49B1-8C4C-0D49B7042619}"/>
              </a:ext>
            </a:extLst>
          </p:cNvPr>
          <p:cNvSpPr txBox="1"/>
          <p:nvPr/>
        </p:nvSpPr>
        <p:spPr>
          <a:xfrm>
            <a:off x="3175000" y="1874819"/>
            <a:ext cx="8580120" cy="484425"/>
          </a:xfrm>
          <a:prstGeom prst="rect">
            <a:avLst/>
          </a:prstGeom>
          <a:solidFill>
            <a:srgbClr val="E2F7FE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600" b="1">
                <a:solidFill>
                  <a:schemeClr val="bg1">
                    <a:lumMod val="10000"/>
                  </a:schemeClr>
                </a:solidFill>
                <a:latin typeface="Arial"/>
              </a:defRPr>
            </a:lvl1pPr>
          </a:lstStyle>
          <a:p>
            <a:pPr lvl="1"/>
            <a:r>
              <a:rPr lang="fr-FR" sz="14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sensibilisation à l’économie de l’énergie et aux risques climatiques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B33ECA-C457-4580-B979-EABEF3D7EC76}"/>
              </a:ext>
            </a:extLst>
          </p:cNvPr>
          <p:cNvSpPr txBox="1"/>
          <p:nvPr/>
        </p:nvSpPr>
        <p:spPr>
          <a:xfrm>
            <a:off x="3175000" y="2488827"/>
            <a:ext cx="8580120" cy="646331"/>
          </a:xfrm>
          <a:prstGeom prst="rect">
            <a:avLst/>
          </a:prstGeom>
          <a:solidFill>
            <a:srgbClr val="E2F7FE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600" b="1">
                <a:solidFill>
                  <a:schemeClr val="bg1">
                    <a:lumMod val="10000"/>
                  </a:schemeClr>
                </a:solidFill>
                <a:latin typeface="Arial"/>
              </a:defRPr>
            </a:lvl1pPr>
            <a:lvl2pPr lvl="1">
              <a:defRPr sz="14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/>
            <a:r>
              <a:rPr lang="fr-FR" dirty="0"/>
              <a:t>L’amélioration de l’attractivité des formations professionnelles dans le secteur de l’énergie pour les jeunes filles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4CEC6E-6C9E-4723-8019-7E3AFA3F60C3}"/>
              </a:ext>
            </a:extLst>
          </p:cNvPr>
          <p:cNvSpPr txBox="1"/>
          <p:nvPr/>
        </p:nvSpPr>
        <p:spPr>
          <a:xfrm>
            <a:off x="3175000" y="3276922"/>
            <a:ext cx="8580120" cy="743340"/>
          </a:xfrm>
          <a:prstGeom prst="rect">
            <a:avLst/>
          </a:prstGeom>
          <a:solidFill>
            <a:srgbClr val="E2F7FE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600" b="1">
                <a:solidFill>
                  <a:schemeClr val="bg1">
                    <a:lumMod val="10000"/>
                  </a:schemeClr>
                </a:solidFill>
                <a:latin typeface="Arial"/>
              </a:defRPr>
            </a:lvl1pPr>
            <a:lvl2pPr lvl="1">
              <a:defRPr sz="14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/>
            <a:r>
              <a:rPr lang="fr-FR" dirty="0"/>
              <a:t>La promotion de l’égalité des chances dans les politiques de gestion des ressources humaines des entreprises du secteur (recrutement, rétention, évolution de carrières)</a:t>
            </a:r>
            <a:endParaRPr lang="fr-TN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E77E90-34AD-4420-AA0A-9E312E116AD5}"/>
              </a:ext>
            </a:extLst>
          </p:cNvPr>
          <p:cNvSpPr txBox="1"/>
          <p:nvPr/>
        </p:nvSpPr>
        <p:spPr>
          <a:xfrm>
            <a:off x="3175000" y="4182834"/>
            <a:ext cx="8580120" cy="494199"/>
          </a:xfrm>
          <a:prstGeom prst="rect">
            <a:avLst/>
          </a:prstGeom>
          <a:solidFill>
            <a:srgbClr val="E2F7FE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600" b="1">
                <a:solidFill>
                  <a:schemeClr val="bg1">
                    <a:lumMod val="10000"/>
                  </a:schemeClr>
                </a:solidFill>
                <a:latin typeface="Arial"/>
              </a:defRPr>
            </a:lvl1pPr>
            <a:lvl2pPr lvl="1">
              <a:defRPr sz="14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/>
            <a:r>
              <a:rPr lang="fr-FR" dirty="0"/>
              <a:t>Le développement du leadership féminin et l’entreprenariat dans le secteur</a:t>
            </a:r>
            <a:endParaRPr lang="fr-TN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AEFCEF-43B1-4FC5-88DF-38975E07F97C}"/>
              </a:ext>
            </a:extLst>
          </p:cNvPr>
          <p:cNvSpPr txBox="1"/>
          <p:nvPr/>
        </p:nvSpPr>
        <p:spPr>
          <a:xfrm>
            <a:off x="3175000" y="4839606"/>
            <a:ext cx="8580120" cy="706130"/>
          </a:xfrm>
          <a:prstGeom prst="rect">
            <a:avLst/>
          </a:prstGeom>
          <a:solidFill>
            <a:srgbClr val="E2F7FE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600" b="1">
                <a:solidFill>
                  <a:schemeClr val="bg1">
                    <a:lumMod val="10000"/>
                  </a:schemeClr>
                </a:solidFill>
                <a:latin typeface="Arial"/>
              </a:defRPr>
            </a:lvl1pPr>
            <a:lvl2pPr lvl="1">
              <a:defRPr sz="14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/>
            <a:r>
              <a:rPr lang="fr-FR" altLang="fr-FR"/>
              <a:t>L’intégration dans les politiques de financement et de soutien à l’entreprenariat d’une approche genre favorisant l’accès équitable des femmes au financement et à la création de projets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A56BB57-9CBD-4456-805B-FEE2F2768E1D}"/>
              </a:ext>
            </a:extLst>
          </p:cNvPr>
          <p:cNvSpPr txBox="1"/>
          <p:nvPr/>
        </p:nvSpPr>
        <p:spPr>
          <a:xfrm>
            <a:off x="3175000" y="5708309"/>
            <a:ext cx="8580120" cy="706130"/>
          </a:xfrm>
          <a:prstGeom prst="rect">
            <a:avLst/>
          </a:prstGeom>
          <a:solidFill>
            <a:srgbClr val="E2F7FE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600" b="1">
                <a:solidFill>
                  <a:schemeClr val="bg1">
                    <a:lumMod val="10000"/>
                  </a:schemeClr>
                </a:solidFill>
                <a:latin typeface="Arial"/>
              </a:defRPr>
            </a:lvl1pPr>
            <a:lvl2pPr lvl="1">
              <a:defRPr sz="14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/>
            <a:r>
              <a:rPr lang="fr-FR" altLang="fr-FR"/>
              <a:t>Le plaidoyer pour une meilleure prise en compte de l’approche genre dans les documents stratégiques et de politiques publiques pour le secteur</a:t>
            </a:r>
          </a:p>
        </p:txBody>
      </p:sp>
    </p:spTree>
    <p:extLst>
      <p:ext uri="{BB962C8B-B14F-4D97-AF65-F5344CB8AC3E}">
        <p14:creationId xmlns:p14="http://schemas.microsoft.com/office/powerpoint/2010/main" val="299283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132FA3-2FD4-4CBC-8D47-EA98AFD3E6A0}"/>
              </a:ext>
            </a:extLst>
          </p:cNvPr>
          <p:cNvSpPr/>
          <p:nvPr/>
        </p:nvSpPr>
        <p:spPr>
          <a:xfrm>
            <a:off x="0" y="701040"/>
            <a:ext cx="4846320" cy="589280"/>
          </a:xfrm>
          <a:prstGeom prst="rect">
            <a:avLst/>
          </a:prstGeom>
          <a:solidFill>
            <a:srgbClr val="02749C"/>
          </a:solidFill>
          <a:ln>
            <a:solidFill>
              <a:srgbClr val="027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1.3. Méthodologie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60231F-2624-49E2-ACB1-3EAEF984040A}"/>
              </a:ext>
            </a:extLst>
          </p:cNvPr>
          <p:cNvSpPr txBox="1"/>
          <p:nvPr/>
        </p:nvSpPr>
        <p:spPr>
          <a:xfrm>
            <a:off x="-30480" y="116052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/01 Contexte, objectifs et méthodologie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2D5794-5145-44E6-84EA-DAE744D6E16C}"/>
              </a:ext>
            </a:extLst>
          </p:cNvPr>
          <p:cNvSpPr txBox="1"/>
          <p:nvPr/>
        </p:nvSpPr>
        <p:spPr>
          <a:xfrm>
            <a:off x="475384" y="1509216"/>
            <a:ext cx="7953375" cy="3838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  <a:defRPr/>
            </a:pPr>
            <a:r>
              <a:rPr lang="fr-FR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sondage/ échantillon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3B3782-E9C1-4075-9BD4-EF57020AC77D}"/>
              </a:ext>
            </a:extLst>
          </p:cNvPr>
          <p:cNvSpPr>
            <a:spLocks/>
          </p:cNvSpPr>
          <p:nvPr/>
        </p:nvSpPr>
        <p:spPr>
          <a:xfrm>
            <a:off x="1139614" y="2507439"/>
            <a:ext cx="2410120" cy="631904"/>
          </a:xfrm>
          <a:prstGeom prst="rect">
            <a:avLst/>
          </a:prstGeom>
          <a:solidFill>
            <a:srgbClr val="E7E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chemeClr val="bg1">
                    <a:lumMod val="10000"/>
                  </a:schemeClr>
                </a:solidFill>
                <a:latin typeface="Arial"/>
              </a:rPr>
              <a:t>5 femmes ambassadrices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7DB561-773C-43C6-A30E-23D4FAA59039}"/>
              </a:ext>
            </a:extLst>
          </p:cNvPr>
          <p:cNvSpPr txBox="1">
            <a:spLocks/>
          </p:cNvSpPr>
          <p:nvPr/>
        </p:nvSpPr>
        <p:spPr>
          <a:xfrm>
            <a:off x="1170126" y="3233295"/>
            <a:ext cx="1974180" cy="954107"/>
          </a:xfrm>
          <a:prstGeom prst="rect">
            <a:avLst/>
          </a:prstGeom>
          <a:noFill/>
          <a:ln>
            <a:solidFill>
              <a:schemeClr val="bg1">
                <a:lumMod val="90000"/>
              </a:schemeClr>
            </a:solidFill>
          </a:ln>
        </p:spPr>
        <p:txBody>
          <a:bodyPr wrap="square" lIns="108000" rIns="108000" rtlCol="0">
            <a:spAutoFit/>
          </a:bodyPr>
          <a:lstStyle/>
          <a:p>
            <a:pPr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réparties à raison de:</a:t>
            </a:r>
          </a:p>
          <a:p>
            <a:pPr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à Sfax</a:t>
            </a:r>
          </a:p>
          <a:p>
            <a:pPr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à Sousse </a:t>
            </a:r>
          </a:p>
          <a:p>
            <a:pPr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à Bizerte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5BB475-4B8C-4627-BE34-EBD6AFE4344A}"/>
              </a:ext>
            </a:extLst>
          </p:cNvPr>
          <p:cNvSpPr>
            <a:spLocks/>
          </p:cNvSpPr>
          <p:nvPr/>
        </p:nvSpPr>
        <p:spPr>
          <a:xfrm>
            <a:off x="4561840" y="2431808"/>
            <a:ext cx="2844800" cy="631904"/>
          </a:xfrm>
          <a:prstGeom prst="rect">
            <a:avLst/>
          </a:prstGeom>
          <a:solidFill>
            <a:srgbClr val="E7E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chemeClr val="bg1">
                    <a:lumMod val="10000"/>
                  </a:schemeClr>
                </a:solidFill>
                <a:latin typeface="Arial"/>
              </a:rPr>
              <a:t>10 femmes leaders 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5F33C0C-BFCC-4766-B172-3DBBC3BE57EF}"/>
              </a:ext>
            </a:extLst>
          </p:cNvPr>
          <p:cNvSpPr txBox="1"/>
          <p:nvPr/>
        </p:nvSpPr>
        <p:spPr>
          <a:xfrm>
            <a:off x="4561840" y="3233295"/>
            <a:ext cx="6997440" cy="3323987"/>
          </a:xfrm>
          <a:prstGeom prst="rect">
            <a:avLst/>
          </a:prstGeom>
          <a:noFill/>
          <a:ln>
            <a:solidFill>
              <a:schemeClr val="bg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réparties comme suit: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femme entrepreneure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femme Directrice Générale d’une entreprise du secteur ER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femme responsable de la formation au sein de l’ATFP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femme du département de la communication au sein d’une grande entreprise du secteur carburant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femme Ingénieure en génie énergétique, cadre supérieur ETAP détachée auprès d’un opérateur pétrolier 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femme responsable cadre supérieur au sein de la STEG internationale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femme sénior consultante en projet de développement et environnement 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femme dirigeante du groupe du développement de la pèche maritime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femme cadre supérieure chargée de la stratégie au sein de la CDC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FR" sz="1400" i="1" ker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femme représentante de l’ATFI chargée du département énergie et environnement</a:t>
            </a:r>
          </a:p>
          <a:p>
            <a:pPr marL="285750" indent="-285750">
              <a:buFontTx/>
              <a:buChar char="-"/>
              <a:defRPr/>
            </a:pPr>
            <a:endParaRPr lang="fr-FR" sz="1400" i="1" ker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que 5" descr="Profil femelle avec un remplissage uni">
            <a:extLst>
              <a:ext uri="{FF2B5EF4-FFF2-40B4-BE49-F238E27FC236}">
                <a16:creationId xmlns:a16="http://schemas.microsoft.com/office/drawing/2014/main" id="{BF05F07D-7792-4C67-A5BF-C9EE1DB77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609" y="2456777"/>
            <a:ext cx="631904" cy="631904"/>
          </a:xfrm>
          <a:prstGeom prst="rect">
            <a:avLst/>
          </a:prstGeom>
        </p:spPr>
      </p:pic>
      <p:pic>
        <p:nvPicPr>
          <p:cNvPr id="13" name="Graphique 12" descr="Profil femelle avec un remplissage uni">
            <a:extLst>
              <a:ext uri="{FF2B5EF4-FFF2-40B4-BE49-F238E27FC236}">
                <a16:creationId xmlns:a16="http://schemas.microsoft.com/office/drawing/2014/main" id="{C12E1E19-E8D7-4734-ABB5-6AFB2F575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9835" y="2462602"/>
            <a:ext cx="631904" cy="6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2747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EP dark blue">
      <a:dk1>
        <a:srgbClr val="DCDDDE"/>
      </a:dk1>
      <a:lt1>
        <a:sysClr val="window" lastClr="FFFFFF"/>
      </a:lt1>
      <a:dk2>
        <a:srgbClr val="004F80"/>
      </a:dk2>
      <a:lt2>
        <a:srgbClr val="016587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ites">
  <a:themeElements>
    <a:clrScheme name="EP dark blue">
      <a:dk1>
        <a:srgbClr val="DCDDDE"/>
      </a:dk1>
      <a:lt1>
        <a:sysClr val="window" lastClr="FFFFFF"/>
      </a:lt1>
      <a:dk2>
        <a:srgbClr val="004F80"/>
      </a:dk2>
      <a:lt2>
        <a:srgbClr val="016587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4903</Words>
  <Application>Microsoft Office PowerPoint</Application>
  <PresentationFormat>Grand écran</PresentationFormat>
  <Paragraphs>590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53" baseType="lpstr">
      <vt:lpstr>-apple-system</vt:lpstr>
      <vt:lpstr>Arial</vt:lpstr>
      <vt:lpstr>Calibri</vt:lpstr>
      <vt:lpstr>Times New Roman</vt:lpstr>
      <vt:lpstr>Wingdings</vt:lpstr>
      <vt:lpstr>Title</vt:lpstr>
      <vt:lpstr>Content sites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Baklouti, Nada GIZ TN</dc:creator>
  <cp:lastModifiedBy>Zeineb</cp:lastModifiedBy>
  <cp:revision>6</cp:revision>
  <dcterms:created xsi:type="dcterms:W3CDTF">2020-01-17T08:51:55Z</dcterms:created>
  <dcterms:modified xsi:type="dcterms:W3CDTF">2021-09-13T12:31:18Z</dcterms:modified>
</cp:coreProperties>
</file>